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7"/>
  </p:notesMasterIdLst>
  <p:handoutMasterIdLst>
    <p:handoutMasterId r:id="rId18"/>
  </p:handoutMasterIdLst>
  <p:sldIdLst>
    <p:sldId id="256" r:id="rId2"/>
    <p:sldId id="257" r:id="rId3"/>
    <p:sldId id="258" r:id="rId4"/>
    <p:sldId id="266" r:id="rId5"/>
    <p:sldId id="259" r:id="rId6"/>
    <p:sldId id="260" r:id="rId7"/>
    <p:sldId id="261" r:id="rId8"/>
    <p:sldId id="268" r:id="rId9"/>
    <p:sldId id="264" r:id="rId10"/>
    <p:sldId id="267" r:id="rId11"/>
    <p:sldId id="272" r:id="rId12"/>
    <p:sldId id="274" r:id="rId13"/>
    <p:sldId id="269" r:id="rId14"/>
    <p:sldId id="270" r:id="rId15"/>
    <p:sldId id="273" r:id="rId1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9900"/>
    <a:srgbClr val="FF9933"/>
    <a:srgbClr val="00CC00"/>
    <a:srgbClr val="DCF20E"/>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68957" autoAdjust="0"/>
  </p:normalViewPr>
  <p:slideViewPr>
    <p:cSldViewPr>
      <p:cViewPr varScale="1">
        <p:scale>
          <a:sx n="114" d="100"/>
          <a:sy n="114" d="100"/>
        </p:scale>
        <p:origin x="152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chta, Benjamin G" userId="d8576ffa-ef75-4243-863c-edef712158ae" providerId="ADAL" clId="{61D83E70-4657-4333-8268-5C8A4630D391}"/>
    <pc:docChg chg="delSld">
      <pc:chgData name="Buchta, Benjamin G" userId="d8576ffa-ef75-4243-863c-edef712158ae" providerId="ADAL" clId="{61D83E70-4657-4333-8268-5C8A4630D391}" dt="2023-04-10T11:22:42.845" v="1" actId="2696"/>
      <pc:docMkLst>
        <pc:docMk/>
      </pc:docMkLst>
      <pc:sldChg chg="del">
        <pc:chgData name="Buchta, Benjamin G" userId="d8576ffa-ef75-4243-863c-edef712158ae" providerId="ADAL" clId="{61D83E70-4657-4333-8268-5C8A4630D391}" dt="2023-04-10T11:22:35.376" v="0" actId="2696"/>
        <pc:sldMkLst>
          <pc:docMk/>
          <pc:sldMk cId="3895462930" sldId="262"/>
        </pc:sldMkLst>
      </pc:sldChg>
      <pc:sldChg chg="del">
        <pc:chgData name="Buchta, Benjamin G" userId="d8576ffa-ef75-4243-863c-edef712158ae" providerId="ADAL" clId="{61D83E70-4657-4333-8268-5C8A4630D391}" dt="2023-04-10T11:22:42.845" v="1" actId="2696"/>
        <pc:sldMkLst>
          <pc:docMk/>
          <pc:sldMk cId="109256354" sldId="26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BA039C7-BF51-43B1-A85A-B5513410EC60}" type="datetimeFigureOut">
              <a:rPr lang="en-US" smtClean="0"/>
              <a:t>4/10/2023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BD1BC90-8912-4F74-83BF-51BD47344466}" type="slidenum">
              <a:rPr lang="en-US" smtClean="0"/>
              <a:t>‹#›</a:t>
            </a:fld>
            <a:endParaRPr lang="en-US" dirty="0"/>
          </a:p>
        </p:txBody>
      </p:sp>
    </p:spTree>
    <p:extLst>
      <p:ext uri="{BB962C8B-B14F-4D97-AF65-F5344CB8AC3E}">
        <p14:creationId xmlns:p14="http://schemas.microsoft.com/office/powerpoint/2010/main" val="3493242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B8316E0-8F89-478F-A74B-FDCF0BFFE7E0}" type="datetimeFigureOut">
              <a:rPr lang="en-US" smtClean="0"/>
              <a:t>4/10/2023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0216FF1-648F-4224-A637-FC4B7D29F7D0}" type="slidenum">
              <a:rPr lang="en-US" smtClean="0"/>
              <a:t>‹#›</a:t>
            </a:fld>
            <a:endParaRPr lang="en-US" dirty="0"/>
          </a:p>
        </p:txBody>
      </p:sp>
    </p:spTree>
    <p:extLst>
      <p:ext uri="{BB962C8B-B14F-4D97-AF65-F5344CB8AC3E}">
        <p14:creationId xmlns:p14="http://schemas.microsoft.com/office/powerpoint/2010/main" val="3052457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1</a:t>
            </a:fld>
            <a:endParaRPr lang="en-US" dirty="0"/>
          </a:p>
        </p:txBody>
      </p:sp>
    </p:spTree>
    <p:extLst>
      <p:ext uri="{BB962C8B-B14F-4D97-AF65-F5344CB8AC3E}">
        <p14:creationId xmlns:p14="http://schemas.microsoft.com/office/powerpoint/2010/main" val="827814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10</a:t>
            </a:fld>
            <a:endParaRPr lang="en-US" dirty="0"/>
          </a:p>
        </p:txBody>
      </p:sp>
    </p:spTree>
    <p:extLst>
      <p:ext uri="{BB962C8B-B14F-4D97-AF65-F5344CB8AC3E}">
        <p14:creationId xmlns:p14="http://schemas.microsoft.com/office/powerpoint/2010/main" val="4022835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11</a:t>
            </a:fld>
            <a:endParaRPr lang="en-US" dirty="0"/>
          </a:p>
        </p:txBody>
      </p:sp>
    </p:spTree>
    <p:extLst>
      <p:ext uri="{BB962C8B-B14F-4D97-AF65-F5344CB8AC3E}">
        <p14:creationId xmlns:p14="http://schemas.microsoft.com/office/powerpoint/2010/main" val="506297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12</a:t>
            </a:fld>
            <a:endParaRPr lang="en-US" dirty="0"/>
          </a:p>
        </p:txBody>
      </p:sp>
    </p:spTree>
    <p:extLst>
      <p:ext uri="{BB962C8B-B14F-4D97-AF65-F5344CB8AC3E}">
        <p14:creationId xmlns:p14="http://schemas.microsoft.com/office/powerpoint/2010/main" val="1735189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13</a:t>
            </a:fld>
            <a:endParaRPr lang="en-US" dirty="0"/>
          </a:p>
        </p:txBody>
      </p:sp>
    </p:spTree>
    <p:extLst>
      <p:ext uri="{BB962C8B-B14F-4D97-AF65-F5344CB8AC3E}">
        <p14:creationId xmlns:p14="http://schemas.microsoft.com/office/powerpoint/2010/main" val="2327531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14</a:t>
            </a:fld>
            <a:endParaRPr lang="en-US" dirty="0"/>
          </a:p>
        </p:txBody>
      </p:sp>
    </p:spTree>
    <p:extLst>
      <p:ext uri="{BB962C8B-B14F-4D97-AF65-F5344CB8AC3E}">
        <p14:creationId xmlns:p14="http://schemas.microsoft.com/office/powerpoint/2010/main" val="3883133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15</a:t>
            </a:fld>
            <a:endParaRPr lang="en-US" dirty="0"/>
          </a:p>
        </p:txBody>
      </p:sp>
    </p:spTree>
    <p:extLst>
      <p:ext uri="{BB962C8B-B14F-4D97-AF65-F5344CB8AC3E}">
        <p14:creationId xmlns:p14="http://schemas.microsoft.com/office/powerpoint/2010/main" val="3503254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2</a:t>
            </a:fld>
            <a:endParaRPr lang="en-US" dirty="0"/>
          </a:p>
        </p:txBody>
      </p:sp>
    </p:spTree>
    <p:extLst>
      <p:ext uri="{BB962C8B-B14F-4D97-AF65-F5344CB8AC3E}">
        <p14:creationId xmlns:p14="http://schemas.microsoft.com/office/powerpoint/2010/main" val="1567171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3</a:t>
            </a:fld>
            <a:endParaRPr lang="en-US" dirty="0"/>
          </a:p>
        </p:txBody>
      </p:sp>
    </p:spTree>
    <p:extLst>
      <p:ext uri="{BB962C8B-B14F-4D97-AF65-F5344CB8AC3E}">
        <p14:creationId xmlns:p14="http://schemas.microsoft.com/office/powerpoint/2010/main" val="393251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4</a:t>
            </a:fld>
            <a:endParaRPr lang="en-US" dirty="0"/>
          </a:p>
        </p:txBody>
      </p:sp>
    </p:spTree>
    <p:extLst>
      <p:ext uri="{BB962C8B-B14F-4D97-AF65-F5344CB8AC3E}">
        <p14:creationId xmlns:p14="http://schemas.microsoft.com/office/powerpoint/2010/main" val="2435531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5</a:t>
            </a:fld>
            <a:endParaRPr lang="en-US" dirty="0"/>
          </a:p>
        </p:txBody>
      </p:sp>
    </p:spTree>
    <p:extLst>
      <p:ext uri="{BB962C8B-B14F-4D97-AF65-F5344CB8AC3E}">
        <p14:creationId xmlns:p14="http://schemas.microsoft.com/office/powerpoint/2010/main" val="3517837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6</a:t>
            </a:fld>
            <a:endParaRPr lang="en-US" dirty="0"/>
          </a:p>
        </p:txBody>
      </p:sp>
    </p:spTree>
    <p:extLst>
      <p:ext uri="{BB962C8B-B14F-4D97-AF65-F5344CB8AC3E}">
        <p14:creationId xmlns:p14="http://schemas.microsoft.com/office/powerpoint/2010/main" val="171045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7</a:t>
            </a:fld>
            <a:endParaRPr lang="en-US" dirty="0"/>
          </a:p>
        </p:txBody>
      </p:sp>
    </p:spTree>
    <p:extLst>
      <p:ext uri="{BB962C8B-B14F-4D97-AF65-F5344CB8AC3E}">
        <p14:creationId xmlns:p14="http://schemas.microsoft.com/office/powerpoint/2010/main" val="2438347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8</a:t>
            </a:fld>
            <a:endParaRPr lang="en-US" dirty="0"/>
          </a:p>
        </p:txBody>
      </p:sp>
    </p:spTree>
    <p:extLst>
      <p:ext uri="{BB962C8B-B14F-4D97-AF65-F5344CB8AC3E}">
        <p14:creationId xmlns:p14="http://schemas.microsoft.com/office/powerpoint/2010/main" val="2194312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216FF1-648F-4224-A637-FC4B7D29F7D0}" type="slidenum">
              <a:rPr lang="en-US" smtClean="0"/>
              <a:t>9</a:t>
            </a:fld>
            <a:endParaRPr lang="en-US" dirty="0"/>
          </a:p>
        </p:txBody>
      </p:sp>
    </p:spTree>
    <p:extLst>
      <p:ext uri="{BB962C8B-B14F-4D97-AF65-F5344CB8AC3E}">
        <p14:creationId xmlns:p14="http://schemas.microsoft.com/office/powerpoint/2010/main" val="76714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15762" name="Group 18"/>
          <p:cNvGrpSpPr>
            <a:grpSpLocks/>
          </p:cNvGrpSpPr>
          <p:nvPr/>
        </p:nvGrpSpPr>
        <p:grpSpPr bwMode="auto">
          <a:xfrm>
            <a:off x="0" y="0"/>
            <a:ext cx="9140825" cy="6850063"/>
            <a:chOff x="0" y="0"/>
            <a:chExt cx="5758" cy="4315"/>
          </a:xfrm>
        </p:grpSpPr>
        <p:grpSp>
          <p:nvGrpSpPr>
            <p:cNvPr id="415763" name="Group 19"/>
            <p:cNvGrpSpPr>
              <a:grpSpLocks/>
            </p:cNvGrpSpPr>
            <p:nvPr userDrawn="1"/>
          </p:nvGrpSpPr>
          <p:grpSpPr bwMode="auto">
            <a:xfrm>
              <a:off x="1728" y="2230"/>
              <a:ext cx="4027" cy="2085"/>
              <a:chOff x="1728" y="2230"/>
              <a:chExt cx="4027" cy="2085"/>
            </a:xfrm>
          </p:grpSpPr>
          <p:sp>
            <p:nvSpPr>
              <p:cNvPr id="415764" name="Freeform 20"/>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5765" name="Freeform 21"/>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5766" name="Freeform 22"/>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5767" name="Freeform 23"/>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5768" name="Freeform 24"/>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415769" name="Freeform 25"/>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5770" name="Freeform 26"/>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415755"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a:t>Click to edit Master title style</a:t>
            </a:r>
          </a:p>
        </p:txBody>
      </p:sp>
      <p:sp>
        <p:nvSpPr>
          <p:cNvPr id="41575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415757"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en-US" dirty="0"/>
          </a:p>
        </p:txBody>
      </p:sp>
      <p:sp>
        <p:nvSpPr>
          <p:cNvPr id="415758"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en-US" dirty="0"/>
          </a:p>
        </p:txBody>
      </p:sp>
      <p:sp>
        <p:nvSpPr>
          <p:cNvPr id="415759" name="Rectangle 15"/>
          <p:cNvSpPr>
            <a:spLocks noGrp="1" noChangeArrowheads="1"/>
          </p:cNvSpPr>
          <p:nvPr>
            <p:ph type="sldNum" sz="quarter" idx="4"/>
          </p:nvPr>
        </p:nvSpPr>
        <p:spPr>
          <a:xfrm>
            <a:off x="6553200" y="6254750"/>
            <a:ext cx="2133600" cy="476250"/>
          </a:xfrm>
        </p:spPr>
        <p:txBody>
          <a:bodyPr/>
          <a:lstStyle>
            <a:lvl1pPr>
              <a:defRPr/>
            </a:lvl1pPr>
          </a:lstStyle>
          <a:p>
            <a:fld id="{728CB607-F1FE-4C3E-9DCB-AF87A90E739A}" type="slidenum">
              <a:rPr lang="en-US" altLang="en-US"/>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Slide Number Placeholder 4"/>
          <p:cNvSpPr>
            <a:spLocks noGrp="1"/>
          </p:cNvSpPr>
          <p:nvPr>
            <p:ph type="sldNum" sz="quarter" idx="11"/>
          </p:nvPr>
        </p:nvSpPr>
        <p:spPr/>
        <p:txBody>
          <a:bodyPr/>
          <a:lstStyle>
            <a:lvl1pPr>
              <a:defRPr/>
            </a:lvl1pPr>
          </a:lstStyle>
          <a:p>
            <a:fld id="{DCB019FC-69BD-4A91-B679-5F10D3FB3A62}" type="slidenum">
              <a:rPr lang="en-US" altLang="en-US"/>
              <a:pPr/>
              <a:t>‹#›</a:t>
            </a:fld>
            <a:endParaRPr lang="en-US" altLang="en-US" dirty="0"/>
          </a:p>
        </p:txBody>
      </p:sp>
      <p:sp>
        <p:nvSpPr>
          <p:cNvPr id="6" name="Footer Placeholder 5"/>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598834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Slide Number Placeholder 4"/>
          <p:cNvSpPr>
            <a:spLocks noGrp="1"/>
          </p:cNvSpPr>
          <p:nvPr>
            <p:ph type="sldNum" sz="quarter" idx="11"/>
          </p:nvPr>
        </p:nvSpPr>
        <p:spPr/>
        <p:txBody>
          <a:bodyPr/>
          <a:lstStyle>
            <a:lvl1pPr>
              <a:defRPr/>
            </a:lvl1pPr>
          </a:lstStyle>
          <a:p>
            <a:fld id="{2BAE6DED-31F0-49FC-A7EB-6AA3336E7404}" type="slidenum">
              <a:rPr lang="en-US" altLang="en-US"/>
              <a:pPr/>
              <a:t>‹#›</a:t>
            </a:fld>
            <a:endParaRPr lang="en-US" altLang="en-US" dirty="0"/>
          </a:p>
        </p:txBody>
      </p:sp>
      <p:sp>
        <p:nvSpPr>
          <p:cNvPr id="6" name="Footer Placeholder 5"/>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7063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Slide Number Placeholder 4"/>
          <p:cNvSpPr>
            <a:spLocks noGrp="1"/>
          </p:cNvSpPr>
          <p:nvPr>
            <p:ph type="sldNum" sz="quarter" idx="11"/>
          </p:nvPr>
        </p:nvSpPr>
        <p:spPr/>
        <p:txBody>
          <a:bodyPr/>
          <a:lstStyle>
            <a:lvl1pPr>
              <a:defRPr/>
            </a:lvl1pPr>
          </a:lstStyle>
          <a:p>
            <a:fld id="{79C5D22B-A553-4C2D-BB31-A0FEDF8DF279}" type="slidenum">
              <a:rPr lang="en-US" altLang="en-US"/>
              <a:pPr/>
              <a:t>‹#›</a:t>
            </a:fld>
            <a:endParaRPr lang="en-US" altLang="en-US" dirty="0"/>
          </a:p>
        </p:txBody>
      </p:sp>
      <p:sp>
        <p:nvSpPr>
          <p:cNvPr id="6" name="Footer Placeholder 5"/>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146967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Slide Number Placeholder 4"/>
          <p:cNvSpPr>
            <a:spLocks noGrp="1"/>
          </p:cNvSpPr>
          <p:nvPr>
            <p:ph type="sldNum" sz="quarter" idx="11"/>
          </p:nvPr>
        </p:nvSpPr>
        <p:spPr/>
        <p:txBody>
          <a:bodyPr/>
          <a:lstStyle>
            <a:lvl1pPr>
              <a:defRPr/>
            </a:lvl1pPr>
          </a:lstStyle>
          <a:p>
            <a:fld id="{703DF8B0-38BA-42C1-AB1D-22D2169675C1}" type="slidenum">
              <a:rPr lang="en-US" altLang="en-US"/>
              <a:pPr/>
              <a:t>‹#›</a:t>
            </a:fld>
            <a:endParaRPr lang="en-US" altLang="en-US" dirty="0"/>
          </a:p>
        </p:txBody>
      </p:sp>
      <p:sp>
        <p:nvSpPr>
          <p:cNvPr id="6" name="Footer Placeholder 5"/>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4822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Slide Number Placeholder 5"/>
          <p:cNvSpPr>
            <a:spLocks noGrp="1"/>
          </p:cNvSpPr>
          <p:nvPr>
            <p:ph type="sldNum" sz="quarter" idx="11"/>
          </p:nvPr>
        </p:nvSpPr>
        <p:spPr/>
        <p:txBody>
          <a:bodyPr/>
          <a:lstStyle>
            <a:lvl1pPr>
              <a:defRPr/>
            </a:lvl1pPr>
          </a:lstStyle>
          <a:p>
            <a:fld id="{CDAD7C81-EFB9-4B34-8747-9750E13791E0}" type="slidenum">
              <a:rPr lang="en-US" altLang="en-US"/>
              <a:pPr/>
              <a:t>‹#›</a:t>
            </a:fld>
            <a:endParaRPr lang="en-US" altLang="en-US" dirty="0"/>
          </a:p>
        </p:txBody>
      </p:sp>
      <p:sp>
        <p:nvSpPr>
          <p:cNvPr id="7" name="Footer Placeholder 6"/>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2709328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Slide Number Placeholder 7"/>
          <p:cNvSpPr>
            <a:spLocks noGrp="1"/>
          </p:cNvSpPr>
          <p:nvPr>
            <p:ph type="sldNum" sz="quarter" idx="11"/>
          </p:nvPr>
        </p:nvSpPr>
        <p:spPr/>
        <p:txBody>
          <a:bodyPr/>
          <a:lstStyle>
            <a:lvl1pPr>
              <a:defRPr/>
            </a:lvl1pPr>
          </a:lstStyle>
          <a:p>
            <a:fld id="{4C2A7254-78BC-4383-A1F5-10C0497713CE}" type="slidenum">
              <a:rPr lang="en-US" altLang="en-US"/>
              <a:pPr/>
              <a:t>‹#›</a:t>
            </a:fld>
            <a:endParaRPr lang="en-US" altLang="en-US" dirty="0"/>
          </a:p>
        </p:txBody>
      </p:sp>
      <p:sp>
        <p:nvSpPr>
          <p:cNvPr id="9" name="Footer Placeholder 8"/>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2750045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Slide Number Placeholder 3"/>
          <p:cNvSpPr>
            <a:spLocks noGrp="1"/>
          </p:cNvSpPr>
          <p:nvPr>
            <p:ph type="sldNum" sz="quarter" idx="11"/>
          </p:nvPr>
        </p:nvSpPr>
        <p:spPr/>
        <p:txBody>
          <a:bodyPr/>
          <a:lstStyle>
            <a:lvl1pPr>
              <a:defRPr/>
            </a:lvl1pPr>
          </a:lstStyle>
          <a:p>
            <a:fld id="{89D447CB-BD91-43D2-8F70-6D6886AC56F5}" type="slidenum">
              <a:rPr lang="en-US" altLang="en-US"/>
              <a:pPr/>
              <a:t>‹#›</a:t>
            </a:fld>
            <a:endParaRPr lang="en-US" altLang="en-US" dirty="0"/>
          </a:p>
        </p:txBody>
      </p:sp>
      <p:sp>
        <p:nvSpPr>
          <p:cNvPr id="5" name="Footer Placeholder 4"/>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2904887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Slide Number Placeholder 2"/>
          <p:cNvSpPr>
            <a:spLocks noGrp="1"/>
          </p:cNvSpPr>
          <p:nvPr>
            <p:ph type="sldNum" sz="quarter" idx="11"/>
          </p:nvPr>
        </p:nvSpPr>
        <p:spPr/>
        <p:txBody>
          <a:bodyPr/>
          <a:lstStyle>
            <a:lvl1pPr>
              <a:defRPr/>
            </a:lvl1pPr>
          </a:lstStyle>
          <a:p>
            <a:fld id="{966C344B-A667-4339-9966-BC4B73873561}" type="slidenum">
              <a:rPr lang="en-US" altLang="en-US"/>
              <a:pPr/>
              <a:t>‹#›</a:t>
            </a:fld>
            <a:endParaRPr lang="en-US" altLang="en-US" dirty="0"/>
          </a:p>
        </p:txBody>
      </p:sp>
      <p:sp>
        <p:nvSpPr>
          <p:cNvPr id="4" name="Footer Placeholder 3"/>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1955902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Slide Number Placeholder 5"/>
          <p:cNvSpPr>
            <a:spLocks noGrp="1"/>
          </p:cNvSpPr>
          <p:nvPr>
            <p:ph type="sldNum" sz="quarter" idx="11"/>
          </p:nvPr>
        </p:nvSpPr>
        <p:spPr/>
        <p:txBody>
          <a:bodyPr/>
          <a:lstStyle>
            <a:lvl1pPr>
              <a:defRPr/>
            </a:lvl1pPr>
          </a:lstStyle>
          <a:p>
            <a:fld id="{4A579824-2BD0-41F3-AABC-BB667B9DFCF8}" type="slidenum">
              <a:rPr lang="en-US" altLang="en-US"/>
              <a:pPr/>
              <a:t>‹#›</a:t>
            </a:fld>
            <a:endParaRPr lang="en-US" altLang="en-US" dirty="0"/>
          </a:p>
        </p:txBody>
      </p:sp>
      <p:sp>
        <p:nvSpPr>
          <p:cNvPr id="7" name="Footer Placeholder 6"/>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293776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Slide Number Placeholder 5"/>
          <p:cNvSpPr>
            <a:spLocks noGrp="1"/>
          </p:cNvSpPr>
          <p:nvPr>
            <p:ph type="sldNum" sz="quarter" idx="11"/>
          </p:nvPr>
        </p:nvSpPr>
        <p:spPr/>
        <p:txBody>
          <a:bodyPr/>
          <a:lstStyle>
            <a:lvl1pPr>
              <a:defRPr/>
            </a:lvl1pPr>
          </a:lstStyle>
          <a:p>
            <a:fld id="{5B012A4C-072D-440B-9263-5F014BD2ED20}" type="slidenum">
              <a:rPr lang="en-US" altLang="en-US"/>
              <a:pPr/>
              <a:t>‹#›</a:t>
            </a:fld>
            <a:endParaRPr lang="en-US" altLang="en-US" dirty="0"/>
          </a:p>
        </p:txBody>
      </p:sp>
      <p:sp>
        <p:nvSpPr>
          <p:cNvPr id="7" name="Footer Placeholder 6"/>
          <p:cNvSpPr>
            <a:spLocks noGrp="1"/>
          </p:cNvSpPr>
          <p:nvPr>
            <p:ph type="ftr"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1965234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4733" name="Rectangle 13"/>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ltLang="en-US" dirty="0"/>
          </a:p>
        </p:txBody>
      </p:sp>
      <p:sp>
        <p:nvSpPr>
          <p:cNvPr id="414735" name="Rectangle 15"/>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81BEF125-CFD2-4323-B9BC-BF6F8D13FC4A}" type="slidenum">
              <a:rPr lang="en-US" altLang="en-US"/>
              <a:pPr/>
              <a:t>‹#›</a:t>
            </a:fld>
            <a:endParaRPr lang="en-US" altLang="en-US" dirty="0"/>
          </a:p>
        </p:txBody>
      </p:sp>
      <p:grpSp>
        <p:nvGrpSpPr>
          <p:cNvPr id="414739" name="Group 19"/>
          <p:cNvGrpSpPr>
            <a:grpSpLocks/>
          </p:cNvGrpSpPr>
          <p:nvPr/>
        </p:nvGrpSpPr>
        <p:grpSpPr bwMode="auto">
          <a:xfrm>
            <a:off x="0" y="0"/>
            <a:ext cx="9140825" cy="6850063"/>
            <a:chOff x="0" y="0"/>
            <a:chExt cx="5758" cy="4315"/>
          </a:xfrm>
        </p:grpSpPr>
        <p:grpSp>
          <p:nvGrpSpPr>
            <p:cNvPr id="414738" name="Group 18"/>
            <p:cNvGrpSpPr>
              <a:grpSpLocks/>
            </p:cNvGrpSpPr>
            <p:nvPr userDrawn="1"/>
          </p:nvGrpSpPr>
          <p:grpSpPr bwMode="auto">
            <a:xfrm>
              <a:off x="1728" y="2230"/>
              <a:ext cx="4027" cy="2085"/>
              <a:chOff x="1728" y="2230"/>
              <a:chExt cx="4027" cy="2085"/>
            </a:xfrm>
          </p:grpSpPr>
          <p:sp>
            <p:nvSpPr>
              <p:cNvPr id="414725" name="Freeform 5"/>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4726" name="Freeform 6"/>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4727" name="Freeform 7"/>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4728" name="Freeform 8"/>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4729" name="Freeform 9"/>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414730" name="Freeform 10"/>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4723" name="Freeform 3"/>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414731" name="Rectangle 11"/>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4734"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ltLang="en-US" dirty="0"/>
          </a:p>
        </p:txBody>
      </p:sp>
      <p:sp>
        <p:nvSpPr>
          <p:cNvPr id="414740" name="Rectangle 20"/>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mailto:Joint.Intake@dhs.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www.ice.gov/"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1.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Garamond" pitchFamily="18" charset="0"/>
            </a:endParaRPr>
          </a:p>
        </p:txBody>
      </p:sp>
      <p:sp>
        <p:nvSpPr>
          <p:cNvPr id="2" name="Title 1"/>
          <p:cNvSpPr>
            <a:spLocks noGrp="1"/>
          </p:cNvSpPr>
          <p:nvPr>
            <p:ph type="ctrTitle" sz="quarter"/>
          </p:nvPr>
        </p:nvSpPr>
        <p:spPr>
          <a:xfrm>
            <a:off x="596598" y="792481"/>
            <a:ext cx="8090202" cy="1722120"/>
          </a:xfrm>
        </p:spPr>
        <p:txBody>
          <a:bodyPr anchor="t"/>
          <a:lstStyle/>
          <a:p>
            <a:r>
              <a:rPr lang="en-US" sz="4000" b="0" dirty="0">
                <a:effectLst/>
                <a:latin typeface="Times New Roman" panose="02020603050405020304" pitchFamily="18" charset="0"/>
                <a:cs typeface="Times New Roman" panose="02020603050405020304" pitchFamily="18" charset="0"/>
              </a:rPr>
              <a:t>Immigration and Customs Enforcement</a:t>
            </a:r>
            <a:br>
              <a:rPr lang="en-US" sz="4000" b="0" dirty="0">
                <a:effectLst/>
                <a:latin typeface="Times New Roman" panose="02020603050405020304" pitchFamily="18" charset="0"/>
                <a:cs typeface="Times New Roman" panose="02020603050405020304" pitchFamily="18" charset="0"/>
              </a:rPr>
            </a:br>
            <a:r>
              <a:rPr lang="en-US" sz="4000" b="0" dirty="0">
                <a:effectLst/>
                <a:latin typeface="Times New Roman" panose="02020603050405020304" pitchFamily="18" charset="0"/>
                <a:cs typeface="Times New Roman" panose="02020603050405020304" pitchFamily="18" charset="0"/>
              </a:rPr>
              <a:t>287(g) Program</a:t>
            </a:r>
            <a:br>
              <a:rPr lang="en-US" sz="4000" b="0" dirty="0">
                <a:effectLst/>
                <a:latin typeface="Times New Roman" panose="02020603050405020304" pitchFamily="18" charset="0"/>
                <a:cs typeface="Times New Roman" panose="02020603050405020304" pitchFamily="18" charset="0"/>
              </a:rPr>
            </a:br>
            <a:endParaRPr lang="en-US" sz="4000" b="0" dirty="0">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sz="quarter" idx="1"/>
          </p:nvPr>
        </p:nvSpPr>
        <p:spPr>
          <a:xfrm>
            <a:off x="1371600" y="4572000"/>
            <a:ext cx="6400800" cy="1752600"/>
          </a:xfrm>
        </p:spPr>
        <p:txBody>
          <a:bodyPr/>
          <a:lstStyle/>
          <a:p>
            <a:r>
              <a:rPr lang="en-US" dirty="0">
                <a:latin typeface="Times New Roman" panose="02020603050405020304" pitchFamily="18" charset="0"/>
                <a:cs typeface="Times New Roman" panose="02020603050405020304" pitchFamily="18" charset="0"/>
              </a:rPr>
              <a:t>Sheriff Jeffrey R. Gahler</a:t>
            </a:r>
          </a:p>
          <a:p>
            <a:r>
              <a:rPr lang="en-US" dirty="0">
                <a:latin typeface="Times New Roman" panose="02020603050405020304" pitchFamily="18" charset="0"/>
                <a:cs typeface="Times New Roman" panose="02020603050405020304" pitchFamily="18" charset="0"/>
              </a:rPr>
              <a:t>Harford </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County</a:t>
            </a:r>
            <a:r>
              <a:rPr lang="en-US" dirty="0">
                <a:latin typeface="Times New Roman" panose="02020603050405020304" pitchFamily="18" charset="0"/>
                <a:cs typeface="Times New Roman" panose="02020603050405020304" pitchFamily="18" charset="0"/>
              </a:rPr>
              <a:t> Sheriff’s Office</a:t>
            </a:r>
          </a:p>
        </p:txBody>
      </p:sp>
      <p:pic>
        <p:nvPicPr>
          <p:cNvPr id="9" name="Picture 6" descr="C:\Documents and Settings\KCARMACK\My Documents\My Pictures\ice_badge.gi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001000" y="5486400"/>
            <a:ext cx="974725" cy="1295400"/>
          </a:xfrm>
          <a:prstGeom prst="rect">
            <a:avLst/>
          </a:prstGeom>
          <a:noFill/>
          <a:ln w="9525">
            <a:noFill/>
            <a:miter lim="800000"/>
            <a:headEnd/>
            <a:tailEnd/>
          </a:ln>
        </p:spPr>
      </p:pic>
      <p:pic>
        <p:nvPicPr>
          <p:cNvPr id="1028" name="Picture 4" descr="H:\287(G)\287(g) HARFORD\HSCO Patch.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A building with a car parked in front of it&#10;&#10;Description automatically generated with low confidence">
            <a:extLst>
              <a:ext uri="{FF2B5EF4-FFF2-40B4-BE49-F238E27FC236}">
                <a16:creationId xmlns:a16="http://schemas.microsoft.com/office/drawing/2014/main" id="{0D170B30-71A8-A781-960E-C116710F3F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43200" y="2849880"/>
            <a:ext cx="3314700" cy="1722120"/>
          </a:xfrm>
          <a:prstGeom prst="rect">
            <a:avLst/>
          </a:prstGeom>
        </p:spPr>
      </p:pic>
    </p:spTree>
    <p:extLst>
      <p:ext uri="{BB962C8B-B14F-4D97-AF65-F5344CB8AC3E}">
        <p14:creationId xmlns:p14="http://schemas.microsoft.com/office/powerpoint/2010/main" val="461682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Garamond" pitchFamily="18" charset="0"/>
            </a:endParaRPr>
          </a:p>
        </p:txBody>
      </p:sp>
      <p:pic>
        <p:nvPicPr>
          <p:cNvPr id="5"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36" y="3048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924800" y="5486400"/>
            <a:ext cx="974725" cy="1295400"/>
          </a:xfrm>
          <a:prstGeom prst="rect">
            <a:avLst/>
          </a:prstGeom>
          <a:noFill/>
          <a:ln w="9525">
            <a:noFill/>
            <a:miter lim="800000"/>
            <a:headEnd/>
            <a:tailEnd/>
          </a:ln>
        </p:spPr>
      </p:pic>
      <p:sp>
        <p:nvSpPr>
          <p:cNvPr id="2" name="Title 1"/>
          <p:cNvSpPr>
            <a:spLocks noGrp="1"/>
          </p:cNvSpPr>
          <p:nvPr>
            <p:ph type="ctrTitle" sz="quarter"/>
          </p:nvPr>
        </p:nvSpPr>
        <p:spPr>
          <a:xfrm>
            <a:off x="1083960" y="381000"/>
            <a:ext cx="7602840" cy="2057400"/>
          </a:xfrm>
        </p:spPr>
        <p:txBody>
          <a:bodyPr/>
          <a:lstStyle/>
          <a:p>
            <a:r>
              <a:rPr lang="en-US" sz="4400" b="0" dirty="0">
                <a:effectLst/>
                <a:latin typeface="Times New Roman" panose="02020603050405020304" pitchFamily="18" charset="0"/>
                <a:cs typeface="Times New Roman" panose="02020603050405020304" pitchFamily="18" charset="0"/>
              </a:rPr>
              <a:t>Harford County 287 (g) Program 2022 Statistics</a:t>
            </a:r>
          </a:p>
        </p:txBody>
      </p:sp>
      <p:sp>
        <p:nvSpPr>
          <p:cNvPr id="3" name="Subtitle 2"/>
          <p:cNvSpPr>
            <a:spLocks noGrp="1"/>
          </p:cNvSpPr>
          <p:nvPr>
            <p:ph type="subTitle" sz="quarter" idx="1"/>
          </p:nvPr>
        </p:nvSpPr>
        <p:spPr>
          <a:xfrm>
            <a:off x="381000" y="2667000"/>
            <a:ext cx="8305800" cy="3276600"/>
          </a:xfrm>
        </p:spPr>
        <p:txBody>
          <a:bodyPr/>
          <a:lstStyle/>
          <a:p>
            <a:pPr>
              <a:buClr>
                <a:schemeClr val="tx1"/>
              </a:buClr>
            </a:pPr>
            <a:r>
              <a:rPr lang="en-US" dirty="0">
                <a:effectLst/>
                <a:latin typeface="Times New Roman" panose="02020603050405020304" pitchFamily="18" charset="0"/>
                <a:cs typeface="Times New Roman" panose="02020603050405020304" pitchFamily="18" charset="0"/>
              </a:rPr>
              <a:t>In 2022, the 287 (g) Unit screened </a:t>
            </a:r>
          </a:p>
          <a:p>
            <a:pPr>
              <a:buClr>
                <a:schemeClr val="tx1"/>
              </a:buClr>
            </a:pPr>
            <a:r>
              <a:rPr lang="en-US" sz="36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2,902</a:t>
            </a:r>
            <a:r>
              <a:rPr lang="en-US" dirty="0">
                <a:effectLst/>
                <a:latin typeface="Times New Roman" panose="02020603050405020304" pitchFamily="18" charset="0"/>
                <a:cs typeface="Times New Roman" panose="02020603050405020304" pitchFamily="18" charset="0"/>
              </a:rPr>
              <a:t> new arrestees &amp;  </a:t>
            </a:r>
            <a:r>
              <a:rPr lang="en-US" sz="36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17</a:t>
            </a:r>
            <a:r>
              <a:rPr lang="en-US" dirty="0">
                <a:effectLst/>
                <a:latin typeface="Times New Roman" panose="02020603050405020304" pitchFamily="18" charset="0"/>
                <a:cs typeface="Times New Roman" panose="02020603050405020304" pitchFamily="18" charset="0"/>
              </a:rPr>
              <a:t> sentenced inmates </a:t>
            </a:r>
          </a:p>
          <a:p>
            <a:pPr>
              <a:buClr>
                <a:schemeClr val="tx1"/>
              </a:buClr>
            </a:pPr>
            <a:r>
              <a:rPr lang="en-US" dirty="0">
                <a:effectLst/>
                <a:latin typeface="Times New Roman" panose="02020603050405020304" pitchFamily="18" charset="0"/>
                <a:cs typeface="Times New Roman" panose="02020603050405020304" pitchFamily="18" charset="0"/>
              </a:rPr>
              <a:t>for the total of:  </a:t>
            </a:r>
          </a:p>
          <a:p>
            <a:pPr>
              <a:buClr>
                <a:schemeClr val="tx1"/>
              </a:buClr>
            </a:pPr>
            <a:r>
              <a:rPr lang="en-US" sz="4800" b="1" dirty="0">
                <a:solidFill>
                  <a:srgbClr val="FFC000"/>
                </a:solidFill>
              </a:rPr>
              <a:t>2,919 </a:t>
            </a:r>
            <a:r>
              <a:rPr lang="en-US" dirty="0">
                <a:effectLst/>
                <a:latin typeface="Times New Roman" panose="02020603050405020304" pitchFamily="18" charset="0"/>
                <a:cs typeface="Times New Roman" panose="02020603050405020304" pitchFamily="18" charset="0"/>
              </a:rPr>
              <a:t>Screened</a:t>
            </a:r>
            <a:r>
              <a:rPr lang="en-US" dirty="0">
                <a:solidFill>
                  <a:srgbClr val="FF0000"/>
                </a:solidFill>
                <a:effectLst/>
                <a:latin typeface="Times New Roman" panose="02020603050405020304" pitchFamily="18" charset="0"/>
                <a:cs typeface="Times New Roman" panose="02020603050405020304" pitchFamily="18" charset="0"/>
              </a:rPr>
              <a:t> </a:t>
            </a:r>
            <a:endParaRPr lang="en-US" dirty="0">
              <a:effectLst/>
              <a:latin typeface="Times New Roman" panose="02020603050405020304" pitchFamily="18" charset="0"/>
              <a:cs typeface="Times New Roman" panose="02020603050405020304" pitchFamily="18" charset="0"/>
            </a:endParaRPr>
          </a:p>
          <a:p>
            <a:pPr marL="457200" indent="-457200">
              <a:buClr>
                <a:schemeClr val="tx1"/>
              </a:buClr>
              <a:buFont typeface="Arial" panose="020B0604020202020204" pitchFamily="34" charset="0"/>
              <a:buChar char="•"/>
            </a:pPr>
            <a:endParaRPr lang="en-US" dirty="0"/>
          </a:p>
        </p:txBody>
      </p:sp>
    </p:spTree>
    <p:extLst>
      <p:ext uri="{BB962C8B-B14F-4D97-AF65-F5344CB8AC3E}">
        <p14:creationId xmlns:p14="http://schemas.microsoft.com/office/powerpoint/2010/main" val="1585054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391400" cy="1157922"/>
          </a:xfrm>
        </p:spPr>
        <p:txBody>
          <a:bodyPr/>
          <a:lstStyle/>
          <a:p>
            <a:r>
              <a:rPr lang="en-US" b="0" dirty="0">
                <a:effectLst/>
                <a:latin typeface="Times New Roman" panose="02020603050405020304" pitchFamily="18" charset="0"/>
                <a:cs typeface="Times New Roman" panose="02020603050405020304" pitchFamily="18" charset="0"/>
              </a:rPr>
              <a:t>Harford  County 287 (g) Program 2022 Statistics  cont.</a:t>
            </a:r>
          </a:p>
        </p:txBody>
      </p:sp>
      <p:sp>
        <p:nvSpPr>
          <p:cNvPr id="3" name="Content Placeholder 2"/>
          <p:cNvSpPr>
            <a:spLocks noGrp="1"/>
          </p:cNvSpPr>
          <p:nvPr>
            <p:ph idx="1"/>
          </p:nvPr>
        </p:nvSpPr>
        <p:spPr>
          <a:xfrm>
            <a:off x="914400" y="1600200"/>
            <a:ext cx="7772400" cy="4525963"/>
          </a:xfrm>
        </p:spPr>
        <p:txBody>
          <a:bodyPr/>
          <a:lstStyle/>
          <a:p>
            <a:pPr marL="0" indent="0" algn="ctr">
              <a:buClr>
                <a:schemeClr val="tx1"/>
              </a:buClr>
              <a:buNone/>
            </a:pPr>
            <a:r>
              <a:rPr lang="en-US" b="1" dirty="0">
                <a:solidFill>
                  <a:srgbClr val="FFC000"/>
                </a:solidFill>
                <a:effectLst>
                  <a:outerShdw blurRad="38100" dist="38100" dir="2700000" algn="tl">
                    <a:srgbClr val="000000">
                      <a:alpha val="43137"/>
                    </a:srgbClr>
                  </a:outerShdw>
                </a:effectLst>
              </a:rPr>
              <a:t>2,919 Screened</a:t>
            </a:r>
          </a:p>
          <a:p>
            <a:pPr>
              <a:buClr>
                <a:schemeClr val="tx1"/>
              </a:buClr>
              <a:buFont typeface="Arial" panose="020B0604020202020204" pitchFamily="34" charset="0"/>
              <a:buChar char="•"/>
            </a:pP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49</a:t>
            </a:r>
            <a:r>
              <a:rPr lang="en-US" sz="2400" dirty="0">
                <a:latin typeface="Times New Roman" panose="02020603050405020304" pitchFamily="18" charset="0"/>
                <a:cs typeface="Times New Roman" panose="02020603050405020304" pitchFamily="18" charset="0"/>
              </a:rPr>
              <a:t>    Different countries were recorded.</a:t>
            </a:r>
          </a:p>
          <a:p>
            <a:pPr>
              <a:buClr>
                <a:schemeClr val="tx1"/>
              </a:buClr>
              <a:buFont typeface="Arial" panose="020B0604020202020204" pitchFamily="34" charset="0"/>
              <a:buChar char="•"/>
            </a:pP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176</a:t>
            </a:r>
            <a:r>
              <a:rPr lang="en-US" sz="2400" dirty="0">
                <a:latin typeface="Times New Roman" panose="02020603050405020304" pitchFamily="18" charset="0"/>
                <a:cs typeface="Times New Roman" panose="02020603050405020304" pitchFamily="18" charset="0"/>
              </a:rPr>
              <a:t>  Foreign born individuals were encountered</a:t>
            </a:r>
          </a:p>
          <a:p>
            <a:pPr>
              <a:buClr>
                <a:schemeClr val="tx1"/>
              </a:buClr>
              <a:buFont typeface="Arial" panose="020B0604020202020204" pitchFamily="34" charset="0"/>
              <a:buChar char="•"/>
            </a:pP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43</a:t>
            </a:r>
            <a:r>
              <a:rPr lang="en-US" sz="2400" b="1" dirty="0">
                <a:solidFill>
                  <a:srgbClr val="FF0000"/>
                </a:solidFill>
                <a:effectLst/>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Detainers were lodged</a:t>
            </a:r>
          </a:p>
          <a:p>
            <a:pPr>
              <a:buClr>
                <a:schemeClr val="tx1"/>
              </a:buClr>
              <a:buFont typeface="Arial" panose="020B0604020202020204" pitchFamily="34" charset="0"/>
              <a:buChar char="•"/>
            </a:pP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154</a:t>
            </a:r>
            <a:r>
              <a:rPr lang="en-US" sz="2400" dirty="0">
                <a:latin typeface="Times New Roman" panose="02020603050405020304" pitchFamily="18" charset="0"/>
                <a:cs typeface="Times New Roman" panose="02020603050405020304" pitchFamily="18" charset="0"/>
              </a:rPr>
              <a:t>  Males and </a:t>
            </a: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22</a:t>
            </a:r>
            <a:r>
              <a:rPr lang="en-US" sz="2400" dirty="0">
                <a:latin typeface="Times New Roman" panose="02020603050405020304" pitchFamily="18" charset="0"/>
                <a:cs typeface="Times New Roman" panose="02020603050405020304" pitchFamily="18" charset="0"/>
              </a:rPr>
              <a:t> Females were recorded</a:t>
            </a:r>
          </a:p>
          <a:p>
            <a:pPr>
              <a:buClr>
                <a:schemeClr val="tx1"/>
              </a:buClr>
              <a:buFont typeface="Arial" panose="020B0604020202020204" pitchFamily="34" charset="0"/>
              <a:buChar char="•"/>
            </a:pP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139 </a:t>
            </a:r>
            <a:r>
              <a:rPr lang="en-US" sz="2400" dirty="0">
                <a:latin typeface="Times New Roman" panose="02020603050405020304" pitchFamily="18" charset="0"/>
                <a:cs typeface="Times New Roman" panose="02020603050405020304" pitchFamily="18" charset="0"/>
              </a:rPr>
              <a:t> Misdemeanor charges and </a:t>
            </a: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37</a:t>
            </a:r>
            <a:r>
              <a:rPr lang="en-US" sz="2400" dirty="0">
                <a:latin typeface="Times New Roman" panose="02020603050405020304" pitchFamily="18" charset="0"/>
                <a:cs typeface="Times New Roman" panose="02020603050405020304" pitchFamily="18" charset="0"/>
              </a:rPr>
              <a:t> Felony charges</a:t>
            </a:r>
          </a:p>
          <a:p>
            <a:pPr>
              <a:buClr>
                <a:schemeClr val="tx1"/>
              </a:buClr>
              <a:buFont typeface="Arial" panose="020B0604020202020204" pitchFamily="34" charset="0"/>
              <a:buChar char="•"/>
            </a:pP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100</a:t>
            </a:r>
            <a:r>
              <a:rPr lang="en-US" sz="2400" dirty="0">
                <a:latin typeface="Times New Roman" panose="02020603050405020304" pitchFamily="18" charset="0"/>
                <a:cs typeface="Times New Roman" panose="02020603050405020304" pitchFamily="18" charset="0"/>
              </a:rPr>
              <a:t>  Provided a Harford County address as their residence</a:t>
            </a:r>
          </a:p>
          <a:p>
            <a:pPr>
              <a:buClr>
                <a:schemeClr val="tx1"/>
              </a:buClr>
              <a:buFont typeface="Arial" panose="020B0604020202020204" pitchFamily="34" charset="0"/>
              <a:buChar char="•"/>
            </a:pPr>
            <a:r>
              <a:rPr lang="en-US" sz="2400" dirty="0">
                <a:effectLst/>
                <a:latin typeface="Times New Roman" panose="02020603050405020304" pitchFamily="18" charset="0"/>
                <a:cs typeface="Times New Roman" panose="02020603050405020304" pitchFamily="18" charset="0"/>
              </a:rPr>
              <a:t>Majority of arrestees were between </a:t>
            </a: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18-29</a:t>
            </a:r>
            <a:r>
              <a:rPr lang="en-US" sz="2400" b="1" dirty="0">
                <a:solidFill>
                  <a:srgbClr val="FF0000"/>
                </a:solidFill>
                <a:effectLst/>
                <a:latin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years of age</a:t>
            </a:r>
          </a:p>
          <a:p>
            <a:pPr>
              <a:buClr>
                <a:schemeClr val="tx1"/>
              </a:buClr>
              <a:buFont typeface="Arial" panose="020B0604020202020204" pitchFamily="34" charset="0"/>
              <a:buChar char="•"/>
            </a:pPr>
            <a:r>
              <a:rPr lang="en-US" sz="2400" b="1" i="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Assault 1</a:t>
            </a:r>
            <a:r>
              <a:rPr lang="en-US" sz="2400" b="1" i="1" baseline="30000"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t>
            </a:r>
            <a:r>
              <a:rPr lang="en-US" sz="2400" b="1" i="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&amp; 2</a:t>
            </a:r>
            <a:r>
              <a:rPr lang="en-US" sz="2400" b="1" i="1" baseline="30000"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nd</a:t>
            </a:r>
            <a:r>
              <a:rPr lang="en-US" sz="2400" b="1" i="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Degree, DUI </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and</a:t>
            </a: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i="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Failure to Appear</a:t>
            </a:r>
            <a:r>
              <a:rPr lang="en-US" sz="24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were the most common charges.</a:t>
            </a:r>
          </a:p>
          <a:p>
            <a:pPr>
              <a:buClr>
                <a:schemeClr val="tx1"/>
              </a:buClr>
              <a:buFont typeface="Arial" panose="020B0604020202020204" pitchFamily="34" charset="0"/>
              <a:buChar char="•"/>
            </a:pPr>
            <a:endParaRPr lang="en-US" sz="2400" b="1" dirty="0">
              <a:effectLst/>
              <a:latin typeface="Times New Roman" panose="02020603050405020304" pitchFamily="18" charset="0"/>
              <a:cs typeface="Times New Roman" panose="02020603050405020304" pitchFamily="18" charset="0"/>
            </a:endParaRPr>
          </a:p>
          <a:p>
            <a:pPr>
              <a:buClr>
                <a:schemeClr val="tx1"/>
              </a:buClr>
              <a:buFont typeface="Arial" panose="020B0604020202020204" pitchFamily="34" charset="0"/>
              <a:buChar char="•"/>
            </a:pPr>
            <a:endParaRPr lang="en-US" dirty="0"/>
          </a:p>
          <a:p>
            <a:pPr>
              <a:buClr>
                <a:schemeClr val="tx1"/>
              </a:buClr>
              <a:buFont typeface="Arial" panose="020B0604020202020204" pitchFamily="34" charset="0"/>
              <a:buChar char="•"/>
            </a:pPr>
            <a:endParaRPr lang="en-US" dirty="0"/>
          </a:p>
        </p:txBody>
      </p:sp>
      <p:pic>
        <p:nvPicPr>
          <p:cNvPr id="4"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22"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001000" y="5478463"/>
            <a:ext cx="974725" cy="1295400"/>
          </a:xfrm>
          <a:prstGeom prst="rect">
            <a:avLst/>
          </a:prstGeom>
          <a:noFill/>
          <a:ln w="9525">
            <a:noFill/>
            <a:miter lim="800000"/>
            <a:headEnd/>
            <a:tailEnd/>
          </a:ln>
        </p:spPr>
      </p:pic>
    </p:spTree>
    <p:extLst>
      <p:ext uri="{BB962C8B-B14F-4D97-AF65-F5344CB8AC3E}">
        <p14:creationId xmlns:p14="http://schemas.microsoft.com/office/powerpoint/2010/main" val="754207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stery\AppData\Local\Microsoft\Windows\Temporary Internet Files\Content.IE5\V5TBA8OR\Globe_Atlantic.svg[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457200"/>
            <a:ext cx="6172200" cy="60198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effectLst/>
                <a:latin typeface="Times New Roman" panose="02020603050405020304" pitchFamily="18" charset="0"/>
                <a:cs typeface="Times New Roman" panose="02020603050405020304" pitchFamily="18" charset="0"/>
              </a:rPr>
              <a:t>Number of Encounters from the </a:t>
            </a:r>
            <a:br>
              <a:rPr lang="en-US" dirty="0">
                <a:effectLst/>
                <a:latin typeface="Times New Roman" panose="02020603050405020304" pitchFamily="18" charset="0"/>
                <a:cs typeface="Times New Roman" panose="02020603050405020304" pitchFamily="18" charset="0"/>
              </a:rPr>
            </a:br>
            <a:r>
              <a:rPr lang="en-US" dirty="0">
                <a:effectLst/>
                <a:latin typeface="Times New Roman" panose="02020603050405020304" pitchFamily="18" charset="0"/>
                <a:cs typeface="Times New Roman" panose="02020603050405020304" pitchFamily="18" charset="0"/>
              </a:rPr>
              <a:t>49 Countries</a:t>
            </a:r>
          </a:p>
        </p:txBody>
      </p:sp>
      <p:sp>
        <p:nvSpPr>
          <p:cNvPr id="10" name="Content Placeholder 9"/>
          <p:cNvSpPr>
            <a:spLocks noGrp="1"/>
          </p:cNvSpPr>
          <p:nvPr>
            <p:ph idx="1"/>
          </p:nvPr>
        </p:nvSpPr>
        <p:spPr>
          <a:xfrm>
            <a:off x="685800" y="1295400"/>
            <a:ext cx="7848600" cy="5181600"/>
          </a:xfrm>
        </p:spPr>
        <p:txBody>
          <a:bodyPr/>
          <a:lstStyle/>
          <a:p>
            <a:pPr marL="0" indent="0">
              <a:buClr>
                <a:schemeClr val="tx1"/>
              </a:buClr>
              <a:buNone/>
            </a:pPr>
            <a:r>
              <a:rPr lang="en-US" sz="1800" b="1" dirty="0">
                <a:solidFill>
                  <a:srgbClr val="FFC000"/>
                </a:solidFill>
                <a:effectLst/>
                <a:latin typeface="Times New Roman" panose="02020603050405020304" pitchFamily="18" charset="0"/>
                <a:cs typeface="Times New Roman" panose="02020603050405020304" pitchFamily="18" charset="0"/>
              </a:rPr>
              <a:t>                            </a:t>
            </a:r>
            <a:endParaRPr lang="en-US" sz="1600" b="1" dirty="0">
              <a:solidFill>
                <a:srgbClr val="FFC000"/>
              </a:solidFill>
              <a:effectLst/>
              <a:latin typeface="Times New Roman" panose="02020603050405020304" pitchFamily="18" charset="0"/>
              <a:cs typeface="Times New Roman" panose="02020603050405020304" pitchFamily="18" charset="0"/>
            </a:endParaRPr>
          </a:p>
          <a:p>
            <a:pPr marL="0" indent="0">
              <a:buClr>
                <a:schemeClr val="tx1"/>
              </a:buClr>
              <a:buNone/>
            </a:pPr>
            <a:r>
              <a:rPr lang="en-US" sz="1600" b="1" dirty="0">
                <a:effectLst/>
                <a:latin typeface="Garamond" panose="02020404030301010803" pitchFamily="18" charset="0"/>
                <a:cs typeface="Times New Roman" panose="02020603050405020304" pitchFamily="18" charset="0"/>
              </a:rPr>
              <a:t>  </a:t>
            </a:r>
            <a:r>
              <a:rPr lang="en-US" sz="1400" b="1" dirty="0">
                <a:effectLst/>
                <a:latin typeface="Garamond" panose="02020404030301010803" pitchFamily="18" charset="0"/>
                <a:cs typeface="Times New Roman" panose="02020603050405020304" pitchFamily="18" charset="0"/>
              </a:rPr>
              <a:t>Afghanistan (4)	                   Ghana (10)                       Mongolia (1)                         Togo (1)</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Armenia (1)                                      Guatemala (12)                Netherlands (1)                    Venezuela (1)</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Aruba      (2)                                     Guyana (1)	                    Nepal (2)	                         Vietnam (1)</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Cameroon (1)                                    Haiti  (3)                          New Guinea (1)                   Yemen (1)                                                          </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Canada	  (1)                                  Honduras (23)                 Nicaragua (1)                                                                   </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Central African Republic (1)            India (8)                           Nigeria (8)</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Chile  (1)                                            Iraq (1)                              Pakistan (4)</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China  (1)                                           Italy (1)                             Peru (1)</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Congo  (2)                                          Ivory Coast (2)                 Philippines (1)             </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Dominican Republic (3)                   Jamacia (4)                      Poland (1)              </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Ecuador (1)                                        Japan (2)                          Romania (2)</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El Salvador (18)                                  Kenya (1)                         Russia (5)</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Eritrea (2)                                           Laos (1)                            Sierra Leone (1)</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Ethiopia (2)                                        Liberia (7)                       Tajikistan (1)</a:t>
            </a:r>
          </a:p>
          <a:p>
            <a:pPr marL="0" indent="0">
              <a:buClr>
                <a:schemeClr val="tx1"/>
              </a:buClr>
              <a:buNone/>
            </a:pPr>
            <a:r>
              <a:rPr lang="en-US" sz="1400" b="1" dirty="0">
                <a:effectLst/>
                <a:latin typeface="Garamond" panose="02020404030301010803" pitchFamily="18" charset="0"/>
                <a:cs typeface="Times New Roman" panose="02020603050405020304" pitchFamily="18" charset="0"/>
              </a:rPr>
              <a:t>  Germany (7)                                       Mexico (16)                     Trinidad &amp; Tobago (3)                                       </a:t>
            </a:r>
            <a:r>
              <a:rPr lang="en-US" sz="1400" b="1" dirty="0">
                <a:effectLst/>
                <a:latin typeface="Times New Roman" panose="02020603050405020304" pitchFamily="18" charset="0"/>
                <a:cs typeface="Times New Roman" panose="02020603050405020304" pitchFamily="18" charset="0"/>
              </a:rPr>
              <a:t>					                   </a:t>
            </a:r>
          </a:p>
          <a:p>
            <a:pPr marL="0" indent="0">
              <a:buClr>
                <a:schemeClr val="tx1"/>
              </a:buClr>
              <a:buNone/>
            </a:pPr>
            <a:r>
              <a:rPr lang="en-US" sz="1400" b="1" dirty="0">
                <a:effectLst/>
                <a:latin typeface="Times New Roman" panose="02020603050405020304" pitchFamily="18" charset="0"/>
                <a:cs typeface="Times New Roman" panose="02020603050405020304" pitchFamily="18" charset="0"/>
              </a:rPr>
              <a:t>  	 		</a:t>
            </a:r>
          </a:p>
          <a:p>
            <a:pPr marL="0" indent="0">
              <a:buClr>
                <a:schemeClr val="tx1"/>
              </a:buClr>
              <a:buNone/>
            </a:pPr>
            <a:r>
              <a:rPr lang="en-US" sz="1400" b="1" dirty="0">
                <a:effectLst/>
                <a:latin typeface="Times New Roman" panose="02020603050405020304" pitchFamily="18" charset="0"/>
                <a:cs typeface="Times New Roman" panose="02020603050405020304" pitchFamily="18" charset="0"/>
              </a:rPr>
              <a:t>			</a:t>
            </a:r>
          </a:p>
        </p:txBody>
      </p:sp>
      <p:pic>
        <p:nvPicPr>
          <p:cNvPr id="3" name="Picture 6" descr="C:\Documents and Settings\KCARMACK\My Documents\My Pictures\ice_badge.gif">
            <a:extLst>
              <a:ext uri="{FF2B5EF4-FFF2-40B4-BE49-F238E27FC236}">
                <a16:creationId xmlns:a16="http://schemas.microsoft.com/office/drawing/2014/main" id="{B3EB46B1-47A9-6CD7-9847-FFECE8B8BEA7}"/>
              </a:ext>
            </a:extLst>
          </p:cNvPr>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924800" y="5573485"/>
            <a:ext cx="911416" cy="1211263"/>
          </a:xfrm>
          <a:prstGeom prst="rect">
            <a:avLst/>
          </a:prstGeom>
          <a:noFill/>
          <a:ln w="9525">
            <a:noFill/>
            <a:miter lim="800000"/>
            <a:headEnd/>
            <a:tailEnd/>
          </a:ln>
        </p:spPr>
      </p:pic>
      <p:pic>
        <p:nvPicPr>
          <p:cNvPr id="4" name="Picture 4" descr="H:\287(G)\287(g) HARFORD\HSCO Patch.png">
            <a:extLst>
              <a:ext uri="{FF2B5EF4-FFF2-40B4-BE49-F238E27FC236}">
                <a16:creationId xmlns:a16="http://schemas.microsoft.com/office/drawing/2014/main" id="{A43AE738-3014-5827-17BE-4F9FCF611C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184" y="5595613"/>
            <a:ext cx="878633" cy="1167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3209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effectLst/>
                <a:latin typeface="Times New Roman" panose="02020603050405020304" pitchFamily="18" charset="0"/>
                <a:cs typeface="Times New Roman" panose="02020603050405020304" pitchFamily="18" charset="0"/>
              </a:rPr>
              <a:t>287(g) Complaint Process</a:t>
            </a:r>
            <a:endParaRPr lang="en-US" b="0" dirty="0">
              <a:effectLst/>
            </a:endParaRPr>
          </a:p>
        </p:txBody>
      </p:sp>
      <p:sp>
        <p:nvSpPr>
          <p:cNvPr id="3" name="Content Placeholder 2"/>
          <p:cNvSpPr>
            <a:spLocks noGrp="1"/>
          </p:cNvSpPr>
          <p:nvPr>
            <p:ph idx="1"/>
          </p:nvPr>
        </p:nvSpPr>
        <p:spPr>
          <a:xfrm>
            <a:off x="457200" y="1600199"/>
            <a:ext cx="8229600" cy="4038601"/>
          </a:xfrm>
        </p:spPr>
        <p:txBody>
          <a:bodyPr/>
          <a:lstStyle/>
          <a:p>
            <a:pPr>
              <a:buClr>
                <a:schemeClr val="tx1"/>
              </a:buClr>
              <a:buFont typeface="Arial" panose="020B0604020202020204" pitchFamily="34" charset="0"/>
              <a:buChar char="•"/>
            </a:pPr>
            <a:r>
              <a:rPr lang="en-US" sz="2200" dirty="0">
                <a:effectLst/>
                <a:latin typeface="Times New Roman" panose="02020603050405020304" pitchFamily="18" charset="0"/>
                <a:cs typeface="Times New Roman" panose="02020603050405020304" pitchFamily="18" charset="0"/>
              </a:rPr>
              <a:t>Complaints regarding the 287(g) program will be accepted from any source to include law enforcement agencies (LEAs), participating LEA personnel, arrestees, and the public. To report a 287(g) complaint please contact one of the following Department of Homeland Security (DHS) components:</a:t>
            </a:r>
          </a:p>
          <a:p>
            <a:endParaRPr lang="en-US" sz="2000" dirty="0">
              <a:effectLst/>
              <a:latin typeface="Times New Roman" panose="02020603050405020304" pitchFamily="18" charset="0"/>
              <a:cs typeface="Times New Roman" panose="02020603050405020304" pitchFamily="18" charset="0"/>
            </a:endParaRPr>
          </a:p>
          <a:p>
            <a:pPr>
              <a:buClr>
                <a:schemeClr val="tx1"/>
              </a:buClr>
              <a:buFont typeface="Arial" panose="020B0604020202020204" pitchFamily="34" charset="0"/>
              <a:buChar char="•"/>
            </a:pPr>
            <a:r>
              <a:rPr lang="en-US" sz="2200" dirty="0">
                <a:effectLst/>
                <a:latin typeface="Times New Roman" panose="02020603050405020304" pitchFamily="18" charset="0"/>
                <a:cs typeface="Times New Roman" panose="02020603050405020304" pitchFamily="18" charset="0"/>
              </a:rPr>
              <a:t>Telephonically to the DHS Office of the Inspector General (DHS OIG). Toll free number 1-800-323-8603; or</a:t>
            </a:r>
          </a:p>
          <a:p>
            <a:pPr marL="0" indent="0">
              <a:buClr>
                <a:schemeClr val="tx1"/>
              </a:buClr>
              <a:buNone/>
            </a:pPr>
            <a:endParaRPr lang="en-US" sz="2200" dirty="0">
              <a:effectLst/>
              <a:latin typeface="Times New Roman" panose="02020603050405020304" pitchFamily="18" charset="0"/>
              <a:cs typeface="Times New Roman" panose="02020603050405020304" pitchFamily="18" charset="0"/>
            </a:endParaRPr>
          </a:p>
          <a:p>
            <a:pPr>
              <a:buClr>
                <a:schemeClr val="tx1"/>
              </a:buClr>
              <a:buFont typeface="Arial" panose="020B0604020202020204" pitchFamily="34" charset="0"/>
              <a:buChar char="•"/>
            </a:pPr>
            <a:r>
              <a:rPr lang="en-US" sz="2200" dirty="0">
                <a:effectLst/>
                <a:latin typeface="Times New Roman" panose="02020603050405020304" pitchFamily="18" charset="0"/>
                <a:cs typeface="Times New Roman" panose="02020603050405020304" pitchFamily="18" charset="0"/>
              </a:rPr>
              <a:t>Telephonically to the ICE Office of Professional Responsibility (OPR) at the Joint Intake Center (JIC) in Washington, D.C. Toll-free   number 1-877-246-8253, or email  </a:t>
            </a:r>
            <a:r>
              <a:rPr lang="en-US" sz="2200" dirty="0">
                <a:effectLst/>
                <a:latin typeface="Times New Roman" panose="02020603050405020304" pitchFamily="18" charset="0"/>
                <a:cs typeface="Times New Roman" panose="02020603050405020304" pitchFamily="18" charset="0"/>
                <a:hlinkClick r:id="rId3"/>
              </a:rPr>
              <a:t>Joint.Intake@dhs.gov</a:t>
            </a:r>
            <a:r>
              <a:rPr lang="en-US" sz="2200" dirty="0">
                <a:effectLst/>
                <a:latin typeface="Times New Roman" panose="02020603050405020304" pitchFamily="18" charset="0"/>
                <a:cs typeface="Times New Roman" panose="02020603050405020304" pitchFamily="18" charset="0"/>
              </a:rPr>
              <a:t>; or</a:t>
            </a:r>
          </a:p>
          <a:p>
            <a:pPr marL="0" indent="0">
              <a:buNone/>
            </a:pPr>
            <a:endParaRPr lang="en-US" sz="2000" dirty="0">
              <a:effectLst/>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pic>
        <p:nvPicPr>
          <p:cNvPr id="4" name="Picture 4" descr="H:\287(G)\287(g) HARFORD\HSCO Patch.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C:\Documents and Settings\KCARMACK\My Documents\My Pictures\ice_badge.gif"/>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077200" y="5549521"/>
            <a:ext cx="974725" cy="1295400"/>
          </a:xfrm>
          <a:prstGeom prst="rect">
            <a:avLst/>
          </a:prstGeom>
          <a:noFill/>
          <a:ln w="9525">
            <a:noFill/>
            <a:miter lim="800000"/>
            <a:headEnd/>
            <a:tailEnd/>
          </a:ln>
        </p:spPr>
      </p:pic>
    </p:spTree>
    <p:extLst>
      <p:ext uri="{BB962C8B-B14F-4D97-AF65-F5344CB8AC3E}">
        <p14:creationId xmlns:p14="http://schemas.microsoft.com/office/powerpoint/2010/main" val="303633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effectLst/>
                <a:latin typeface="Times New Roman" panose="02020603050405020304" pitchFamily="18" charset="0"/>
                <a:cs typeface="Times New Roman" panose="02020603050405020304" pitchFamily="18" charset="0"/>
              </a:rPr>
              <a:t>Complaint Process cont.</a:t>
            </a:r>
            <a:endParaRPr lang="en-US" b="0" dirty="0">
              <a:effectLst/>
            </a:endParaRPr>
          </a:p>
        </p:txBody>
      </p:sp>
      <p:sp>
        <p:nvSpPr>
          <p:cNvPr id="3" name="Content Placeholder 2"/>
          <p:cNvSpPr>
            <a:spLocks noGrp="1"/>
          </p:cNvSpPr>
          <p:nvPr>
            <p:ph idx="1"/>
          </p:nvPr>
        </p:nvSpPr>
        <p:spPr>
          <a:xfrm>
            <a:off x="838200" y="1600201"/>
            <a:ext cx="7848599" cy="4038600"/>
          </a:xfrm>
        </p:spPr>
        <p:txBody>
          <a:bodyPr/>
          <a:lstStyle/>
          <a:p>
            <a:pPr>
              <a:buClr>
                <a:schemeClr val="tx1"/>
              </a:buClr>
              <a:buFont typeface="Arial" panose="020B0604020202020204" pitchFamily="34" charset="0"/>
              <a:buChar char="•"/>
            </a:pPr>
            <a:r>
              <a:rPr lang="en-US" sz="2200" dirty="0">
                <a:effectLst/>
                <a:latin typeface="Times New Roman" panose="02020603050405020304" pitchFamily="18" charset="0"/>
                <a:cs typeface="Times New Roman" panose="02020603050405020304" pitchFamily="18" charset="0"/>
              </a:rPr>
              <a:t>Via mail as follows:</a:t>
            </a:r>
          </a:p>
          <a:p>
            <a:pPr marL="0" indent="0">
              <a:buClr>
                <a:schemeClr val="tx1"/>
              </a:buClr>
              <a:buNone/>
            </a:pPr>
            <a:endParaRPr lang="en-US" sz="2200" dirty="0">
              <a:effectLst/>
              <a:latin typeface="Times New Roman" panose="02020603050405020304" pitchFamily="18" charset="0"/>
              <a:cs typeface="Times New Roman" panose="02020603050405020304" pitchFamily="18" charset="0"/>
            </a:endParaRPr>
          </a:p>
          <a:p>
            <a:pPr>
              <a:buClr>
                <a:schemeClr val="tx1"/>
              </a:buClr>
              <a:buFont typeface="Arial" panose="020B0604020202020204" pitchFamily="34" charset="0"/>
              <a:buChar char="•"/>
            </a:pPr>
            <a:r>
              <a:rPr lang="en-US" sz="2200" dirty="0">
                <a:effectLst/>
                <a:latin typeface="Times New Roman" panose="02020603050405020304" pitchFamily="18" charset="0"/>
                <a:cs typeface="Times New Roman" panose="02020603050405020304" pitchFamily="18" charset="0"/>
              </a:rPr>
              <a:t>Department of Homeland Security</a:t>
            </a:r>
            <a:br>
              <a:rPr lang="en-US" sz="2200" dirty="0">
                <a:effectLst/>
                <a:latin typeface="Times New Roman" panose="02020603050405020304" pitchFamily="18" charset="0"/>
                <a:cs typeface="Times New Roman" panose="02020603050405020304" pitchFamily="18" charset="0"/>
              </a:rPr>
            </a:br>
            <a:r>
              <a:rPr lang="en-US" sz="2200" dirty="0">
                <a:effectLst/>
                <a:latin typeface="Times New Roman" panose="02020603050405020304" pitchFamily="18" charset="0"/>
                <a:cs typeface="Times New Roman" panose="02020603050405020304" pitchFamily="18" charset="0"/>
              </a:rPr>
              <a:t>Immigration and Customs Enforcement</a:t>
            </a:r>
            <a:br>
              <a:rPr lang="en-US" sz="2200" dirty="0">
                <a:effectLst/>
                <a:latin typeface="Times New Roman" panose="02020603050405020304" pitchFamily="18" charset="0"/>
                <a:cs typeface="Times New Roman" panose="02020603050405020304" pitchFamily="18" charset="0"/>
              </a:rPr>
            </a:br>
            <a:r>
              <a:rPr lang="en-US" sz="2200" dirty="0">
                <a:effectLst/>
                <a:latin typeface="Times New Roman" panose="02020603050405020304" pitchFamily="18" charset="0"/>
                <a:cs typeface="Times New Roman" panose="02020603050405020304" pitchFamily="18" charset="0"/>
              </a:rPr>
              <a:t>Office of Professional Responsibility</a:t>
            </a:r>
            <a:br>
              <a:rPr lang="en-US" sz="2200" dirty="0">
                <a:effectLst/>
                <a:latin typeface="Times New Roman" panose="02020603050405020304" pitchFamily="18" charset="0"/>
                <a:cs typeface="Times New Roman" panose="02020603050405020304" pitchFamily="18" charset="0"/>
              </a:rPr>
            </a:br>
            <a:r>
              <a:rPr lang="en-US" sz="2200" dirty="0">
                <a:effectLst/>
                <a:latin typeface="Times New Roman" panose="02020603050405020304" pitchFamily="18" charset="0"/>
                <a:cs typeface="Times New Roman" panose="02020603050405020304" pitchFamily="18" charset="0"/>
              </a:rPr>
              <a:t>P.O. Box 14475</a:t>
            </a:r>
            <a:br>
              <a:rPr lang="en-US" sz="2200" dirty="0">
                <a:effectLst/>
                <a:latin typeface="Times New Roman" panose="02020603050405020304" pitchFamily="18" charset="0"/>
                <a:cs typeface="Times New Roman" panose="02020603050405020304" pitchFamily="18" charset="0"/>
              </a:rPr>
            </a:br>
            <a:r>
              <a:rPr lang="en-US" sz="2200" dirty="0">
                <a:effectLst/>
                <a:latin typeface="Times New Roman" panose="02020603050405020304" pitchFamily="18" charset="0"/>
                <a:cs typeface="Times New Roman" panose="02020603050405020304" pitchFamily="18" charset="0"/>
              </a:rPr>
              <a:t>Pennsylvania Avenue NW</a:t>
            </a:r>
            <a:br>
              <a:rPr lang="en-US" sz="2200" dirty="0">
                <a:effectLst/>
                <a:latin typeface="Times New Roman" panose="02020603050405020304" pitchFamily="18" charset="0"/>
                <a:cs typeface="Times New Roman" panose="02020603050405020304" pitchFamily="18" charset="0"/>
              </a:rPr>
            </a:br>
            <a:r>
              <a:rPr lang="en-US" sz="2200" dirty="0">
                <a:effectLst/>
                <a:latin typeface="Times New Roman" panose="02020603050405020304" pitchFamily="18" charset="0"/>
                <a:cs typeface="Times New Roman" panose="02020603050405020304" pitchFamily="18" charset="0"/>
              </a:rPr>
              <a:t>Washington D.C.  20044</a:t>
            </a:r>
          </a:p>
          <a:p>
            <a:endParaRPr lang="en-US" sz="2200" dirty="0">
              <a:effectLst/>
              <a:latin typeface="Times New Roman" panose="02020603050405020304" pitchFamily="18" charset="0"/>
              <a:cs typeface="Times New Roman" panose="02020603050405020304" pitchFamily="18" charset="0"/>
            </a:endParaRPr>
          </a:p>
          <a:p>
            <a:pPr>
              <a:buClr>
                <a:schemeClr val="tx1"/>
              </a:buClr>
              <a:buFont typeface="Arial" panose="020B0604020202020204" pitchFamily="34" charset="0"/>
              <a:buChar char="•"/>
            </a:pPr>
            <a:r>
              <a:rPr lang="en-US" sz="2200" dirty="0">
                <a:effectLst/>
                <a:latin typeface="Times New Roman" panose="02020603050405020304" pitchFamily="18" charset="0"/>
                <a:cs typeface="Times New Roman" panose="02020603050405020304" pitchFamily="18" charset="0"/>
              </a:rPr>
              <a:t>A copy of the complaint will be forwarded to the DHS Office for Civil Rights and Civil Liberties (CRCL) Review and Compliance.</a:t>
            </a:r>
          </a:p>
          <a:p>
            <a:pPr>
              <a:buClr>
                <a:schemeClr val="tx1"/>
              </a:buClr>
              <a:buFont typeface="Arial" panose="020B0604020202020204" pitchFamily="34" charset="0"/>
              <a:buChar char="•"/>
            </a:pPr>
            <a:endParaRPr lang="en-US" dirty="0"/>
          </a:p>
        </p:txBody>
      </p:sp>
      <p:pic>
        <p:nvPicPr>
          <p:cNvPr id="4"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001000" y="5438946"/>
            <a:ext cx="974725" cy="1295400"/>
          </a:xfrm>
          <a:prstGeom prst="rect">
            <a:avLst/>
          </a:prstGeom>
          <a:noFill/>
          <a:ln w="9525">
            <a:noFill/>
            <a:miter lim="800000"/>
            <a:headEnd/>
            <a:tailEnd/>
          </a:ln>
        </p:spPr>
      </p:pic>
    </p:spTree>
    <p:extLst>
      <p:ext uri="{BB962C8B-B14F-4D97-AF65-F5344CB8AC3E}">
        <p14:creationId xmlns:p14="http://schemas.microsoft.com/office/powerpoint/2010/main" val="2952389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2438400" y="5867400"/>
            <a:ext cx="6400800" cy="646331"/>
          </a:xfrm>
          <a:prstGeom prst="rect">
            <a:avLst/>
          </a:prstGeom>
          <a:noFill/>
        </p:spPr>
        <p:txBody>
          <a:bodyPr wrap="square" rtlCol="0">
            <a:spAutoFit/>
          </a:bodyPr>
          <a:lstStyle/>
          <a:p>
            <a:pPr algn="ctr"/>
            <a:r>
              <a:rPr lang="en-US" dirty="0">
                <a:ln>
                  <a:solidFill>
                    <a:schemeClr val="tx1"/>
                  </a:solidFill>
                </a:ln>
              </a:rPr>
              <a:t>Written by : HCSO 287 (g) Unit Commander - Lt. Yvonne Chester and ICE 287 (g) Program Manager -Benjamin Buchta </a:t>
            </a:r>
          </a:p>
        </p:txBody>
      </p:sp>
      <p:pic>
        <p:nvPicPr>
          <p:cNvPr id="20" name="Content Placeholder 19" descr="Logo, company name&#10;&#10;Description automatically generated">
            <a:extLst>
              <a:ext uri="{FF2B5EF4-FFF2-40B4-BE49-F238E27FC236}">
                <a16:creationId xmlns:a16="http://schemas.microsoft.com/office/drawing/2014/main" id="{6B0DF84E-C071-B7A6-3029-F0D2AD15B47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66750" y="838200"/>
            <a:ext cx="7810500" cy="4252912"/>
          </a:xfrm>
        </p:spPr>
      </p:pic>
    </p:spTree>
    <p:extLst>
      <p:ext uri="{BB962C8B-B14F-4D97-AF65-F5344CB8AC3E}">
        <p14:creationId xmlns:p14="http://schemas.microsoft.com/office/powerpoint/2010/main" val="3471292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287(g) Steering Committee Mission Statement</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602048" y="2133600"/>
            <a:ext cx="8313352" cy="3477875"/>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Improve program oversight and direction.</a:t>
            </a: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Identify issues and concerns regarding immigration enforcement activities.</a:t>
            </a: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Maintain transparency.</a:t>
            </a: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Offer the community opportunities to communicate community-level perspectives</a:t>
            </a:r>
            <a:r>
              <a:rPr lang="en-US" sz="2800" dirty="0">
                <a:latin typeface="Times New Roman" panose="02020603050405020304" pitchFamily="18" charset="0"/>
                <a:cs typeface="Times New Roman" panose="02020603050405020304" pitchFamily="18" charset="0"/>
              </a:rPr>
              <a:t>.</a:t>
            </a:r>
          </a:p>
        </p:txBody>
      </p:sp>
      <p:pic>
        <p:nvPicPr>
          <p:cNvPr id="10"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001000" y="5456830"/>
            <a:ext cx="974725" cy="1295400"/>
          </a:xfrm>
          <a:prstGeom prst="rect">
            <a:avLst/>
          </a:prstGeom>
          <a:noFill/>
          <a:ln w="9525">
            <a:noFill/>
            <a:miter lim="800000"/>
            <a:headEnd/>
            <a:tailEnd/>
          </a:ln>
        </p:spPr>
      </p:pic>
    </p:spTree>
    <p:extLst>
      <p:ext uri="{BB962C8B-B14F-4D97-AF65-F5344CB8AC3E}">
        <p14:creationId xmlns:p14="http://schemas.microsoft.com/office/powerpoint/2010/main" val="4278708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287(g) Steering Committee Vision Statement</a:t>
            </a:r>
            <a:br>
              <a:rPr lang="en-US" sz="4400" b="0" dirty="0">
                <a:effectLst/>
                <a:latin typeface="Times New Roman" panose="02020603050405020304" pitchFamily="18" charset="0"/>
                <a:cs typeface="Times New Roman" panose="02020603050405020304" pitchFamily="18" charset="0"/>
              </a:rPr>
            </a:b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2999" y="2514600"/>
            <a:ext cx="7315201" cy="2246769"/>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Create safer communities and improve national security by enhancing ICE’s ability to identify and remove criminal aliens by gaining an independent, community-level perspective on 287(g) operations.</a:t>
            </a:r>
          </a:p>
        </p:txBody>
      </p:sp>
      <p:pic>
        <p:nvPicPr>
          <p:cNvPr id="10"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970837" y="5473321"/>
            <a:ext cx="974725" cy="1295400"/>
          </a:xfrm>
          <a:prstGeom prst="rect">
            <a:avLst/>
          </a:prstGeom>
          <a:noFill/>
          <a:ln w="9525">
            <a:noFill/>
            <a:miter lim="800000"/>
            <a:headEnd/>
            <a:tailEnd/>
          </a:ln>
        </p:spPr>
      </p:pic>
    </p:spTree>
    <p:extLst>
      <p:ext uri="{BB962C8B-B14F-4D97-AF65-F5344CB8AC3E}">
        <p14:creationId xmlns:p14="http://schemas.microsoft.com/office/powerpoint/2010/main" val="102493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219200"/>
          </a:xfrm>
        </p:spPr>
        <p:txBody>
          <a:bodyPr anchor="t"/>
          <a:lstStyle/>
          <a:p>
            <a:r>
              <a:rPr lang="en-US" sz="4800" b="0" dirty="0">
                <a:effectLst/>
                <a:latin typeface="Times New Roman" panose="02020603050405020304" pitchFamily="18" charset="0"/>
                <a:cs typeface="Times New Roman" panose="02020603050405020304" pitchFamily="18" charset="0"/>
              </a:rPr>
              <a:t>287(g) Program</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990600" y="2286000"/>
            <a:ext cx="7696200" cy="2677656"/>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Section 287(g) of the Immigration and Nationality Act was added in 1996 to authorize the Attorney General to delegate federal immigration authorities to state and local law enforcement officers.  This was later transferred to the Secretary of Homeland Security.</a:t>
            </a:r>
          </a:p>
        </p:txBody>
      </p:sp>
      <p:pic>
        <p:nvPicPr>
          <p:cNvPr id="10"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001000" y="5473321"/>
            <a:ext cx="974725" cy="1295400"/>
          </a:xfrm>
          <a:prstGeom prst="rect">
            <a:avLst/>
          </a:prstGeom>
          <a:noFill/>
          <a:ln w="9525">
            <a:noFill/>
            <a:miter lim="800000"/>
            <a:headEnd/>
            <a:tailEnd/>
          </a:ln>
        </p:spPr>
      </p:pic>
    </p:spTree>
    <p:extLst>
      <p:ext uri="{BB962C8B-B14F-4D97-AF65-F5344CB8AC3E}">
        <p14:creationId xmlns:p14="http://schemas.microsoft.com/office/powerpoint/2010/main" val="3603063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Harford County 287(g) Program Implementation Date</a:t>
            </a:r>
            <a:br>
              <a:rPr lang="en-US" sz="4400" b="0" dirty="0">
                <a:effectLst/>
                <a:latin typeface="Times New Roman" panose="02020603050405020304" pitchFamily="18" charset="0"/>
                <a:cs typeface="Times New Roman" panose="02020603050405020304" pitchFamily="18" charset="0"/>
              </a:rPr>
            </a:b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487362" y="2133601"/>
            <a:ext cx="7970838" cy="5201424"/>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Memorandum of Agreement signed on October 26, 2016 and is available at </a:t>
            </a:r>
            <a:r>
              <a:rPr lang="en-US" sz="2000" dirty="0">
                <a:latin typeface="Times New Roman" panose="02020603050405020304" pitchFamily="18" charset="0"/>
                <a:cs typeface="Times New Roman" panose="02020603050405020304" pitchFamily="18" charset="0"/>
                <a:hlinkClick r:id="rId3"/>
              </a:rPr>
              <a:t>www.ICE.gov</a:t>
            </a:r>
            <a:endParaRPr lang="en-US" sz="20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pPr algn="ctr"/>
            <a:endParaRPr lang="en-US" sz="2800" dirty="0">
              <a:latin typeface="Times New Roman" panose="02020603050405020304" pitchFamily="18" charset="0"/>
              <a:cs typeface="Times New Roman" panose="02020603050405020304" pitchFamily="18" charset="0"/>
            </a:endParaRPr>
          </a:p>
          <a:p>
            <a:pPr marL="457200" indent="-457200" algn="ct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Currently there are </a:t>
            </a:r>
            <a:r>
              <a:rPr lang="en-US" sz="20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a:t>
            </a:r>
            <a:r>
              <a:rPr lang="en-US" sz="2000" dirty="0">
                <a:latin typeface="Times New Roman" panose="02020603050405020304" pitchFamily="18" charset="0"/>
                <a:cs typeface="Times New Roman" panose="02020603050405020304" pitchFamily="18" charset="0"/>
              </a:rPr>
              <a:t> Correctional Deputies trained and certified by I.C.E. with the authority to enforce immigration laws under section 287 of the Immigration Nationality Act</a:t>
            </a:r>
          </a:p>
          <a:p>
            <a:pPr algn="ctr"/>
            <a:endParaRPr lang="en-US" sz="2000" dirty="0">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 The Harford County 287(g) program went operational </a:t>
            </a:r>
            <a:r>
              <a:rPr lang="en-US" sz="2000" b="1"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May 24, 2017.</a:t>
            </a:r>
          </a:p>
          <a:p>
            <a:pPr marL="457200" indent="-457200" algn="ctr">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pic>
        <p:nvPicPr>
          <p:cNvPr id="10" name="Picture 4" descr="H:\287(G)\287(g) HARFORD\HSCO Patch.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077200" y="5562600"/>
            <a:ext cx="974725" cy="1295400"/>
          </a:xfrm>
          <a:prstGeom prst="rect">
            <a:avLst/>
          </a:prstGeom>
          <a:noFill/>
          <a:ln w="9525">
            <a:noFill/>
            <a:miter lim="800000"/>
            <a:headEnd/>
            <a:tailEnd/>
          </a:ln>
        </p:spPr>
      </p:pic>
      <p:pic>
        <p:nvPicPr>
          <p:cNvPr id="8" name="Content Placeholder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24200" y="2667000"/>
            <a:ext cx="3078116" cy="205207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948774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Harford County 287(g) Program Oversight</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457200" y="2286000"/>
            <a:ext cx="8458200" cy="2308324"/>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program has a full time I.C.E. Program Manager  that reviews all detainers lodged, cases and related documentation.</a:t>
            </a:r>
          </a:p>
          <a:p>
            <a:pPr algn="ctr"/>
            <a:endParaRPr lang="en-US" sz="2400" dirty="0">
              <a:latin typeface="Times New Roman" panose="02020603050405020304" pitchFamily="18" charset="0"/>
              <a:cs typeface="Times New Roman" panose="02020603050405020304" pitchFamily="18" charset="0"/>
            </a:endParaRPr>
          </a:p>
          <a:p>
            <a:pPr algn="ct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I.C.E. Office of Professional Responsibility conducts routine inspections of the program every 2-years.</a:t>
            </a:r>
          </a:p>
        </p:txBody>
      </p:sp>
      <p:pic>
        <p:nvPicPr>
          <p:cNvPr id="10"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940675" y="5364973"/>
            <a:ext cx="974725" cy="1295400"/>
          </a:xfrm>
          <a:prstGeom prst="rect">
            <a:avLst/>
          </a:prstGeom>
          <a:noFill/>
          <a:ln w="9525">
            <a:noFill/>
            <a:miter lim="800000"/>
            <a:headEnd/>
            <a:tailEnd/>
          </a:ln>
        </p:spPr>
      </p:pic>
    </p:spTree>
    <p:extLst>
      <p:ext uri="{BB962C8B-B14F-4D97-AF65-F5344CB8AC3E}">
        <p14:creationId xmlns:p14="http://schemas.microsoft.com/office/powerpoint/2010/main" val="1876864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Garamond" pitchFamily="18" charset="0"/>
            </a:endParaRPr>
          </a:p>
        </p:txBody>
      </p:sp>
      <p:sp>
        <p:nvSpPr>
          <p:cNvPr id="6" name="Title 5"/>
          <p:cNvSpPr>
            <a:spLocks noGrp="1"/>
          </p:cNvSpPr>
          <p:nvPr>
            <p:ph type="ctrTitle" sz="quarter"/>
          </p:nvPr>
        </p:nvSpPr>
        <p:spPr>
          <a:xfrm>
            <a:off x="1122405" y="533400"/>
            <a:ext cx="7772400" cy="1447800"/>
          </a:xfrm>
        </p:spPr>
        <p:txBody>
          <a:bodyPr anchor="t"/>
          <a:lstStyle/>
          <a:p>
            <a:r>
              <a:rPr lang="en-US" sz="4400" b="0" dirty="0">
                <a:effectLst/>
                <a:latin typeface="Times New Roman" panose="02020603050405020304" pitchFamily="18" charset="0"/>
                <a:cs typeface="Times New Roman" panose="02020603050405020304" pitchFamily="18" charset="0"/>
              </a:rPr>
              <a:t>Harford County 287(g) Program Costs To The County</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143000" y="2286000"/>
            <a:ext cx="7772400" cy="3908762"/>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following was provided by I.C.E. at no cost to Harford County.</a:t>
            </a: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1371600" lvl="2" indent="-457200">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Training</a:t>
            </a:r>
          </a:p>
          <a:p>
            <a:pPr marL="1371600" lvl="2" indent="-457200">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Equipment</a:t>
            </a:r>
          </a:p>
          <a:p>
            <a:pPr marL="1371600" lvl="2" indent="-457200">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Oversight</a:t>
            </a:r>
          </a:p>
          <a:p>
            <a:pPr lvl="2"/>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 full time county staff are dedicated solely to the program.</a:t>
            </a:r>
          </a:p>
          <a:p>
            <a:pPr marL="914400" lvl="1" indent="-457200">
              <a:buFont typeface="Wingdings" panose="05000000000000000000" pitchFamily="2" charset="2"/>
              <a:buChar char="§"/>
            </a:pPr>
            <a:endParaRPr lang="en-US" sz="3200" dirty="0">
              <a:latin typeface="Times New Roman" panose="02020603050405020304" pitchFamily="18" charset="0"/>
              <a:cs typeface="Times New Roman" panose="02020603050405020304" pitchFamily="18" charset="0"/>
            </a:endParaRPr>
          </a:p>
        </p:txBody>
      </p:sp>
      <p:pic>
        <p:nvPicPr>
          <p:cNvPr id="8"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001000" y="5410200"/>
            <a:ext cx="974725" cy="1295400"/>
          </a:xfrm>
          <a:prstGeom prst="rect">
            <a:avLst/>
          </a:prstGeom>
          <a:noFill/>
          <a:ln w="9525">
            <a:noFill/>
            <a:miter lim="800000"/>
            <a:headEnd/>
            <a:tailEnd/>
          </a:ln>
        </p:spPr>
      </p:pic>
    </p:spTree>
    <p:extLst>
      <p:ext uri="{BB962C8B-B14F-4D97-AF65-F5344CB8AC3E}">
        <p14:creationId xmlns:p14="http://schemas.microsoft.com/office/powerpoint/2010/main" val="1717023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04800"/>
            <a:ext cx="8229600" cy="1477962"/>
          </a:xfrm>
        </p:spPr>
        <p:txBody>
          <a:bodyPr/>
          <a:lstStyle/>
          <a:p>
            <a:r>
              <a:rPr lang="en-US" b="0" dirty="0">
                <a:effectLst/>
                <a:latin typeface="Times New Roman" panose="02020603050405020304" pitchFamily="18" charset="0"/>
                <a:cs typeface="Times New Roman" panose="02020603050405020304" pitchFamily="18" charset="0"/>
              </a:rPr>
              <a:t>Training Requirements</a:t>
            </a:r>
          </a:p>
        </p:txBody>
      </p:sp>
      <p:sp>
        <p:nvSpPr>
          <p:cNvPr id="5" name="Rectangle 4"/>
          <p:cNvSpPr/>
          <p:nvPr/>
        </p:nvSpPr>
        <p:spPr>
          <a:xfrm>
            <a:off x="602048" y="1432560"/>
            <a:ext cx="8084752" cy="5062924"/>
          </a:xfrm>
          <a:prstGeom prst="rect">
            <a:avLst/>
          </a:prstGeom>
        </p:spPr>
        <p:txBody>
          <a:bodyPr wrap="square">
            <a:spAutoFit/>
          </a:bodyPr>
          <a:lstStyle/>
          <a:p>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ICE provides a four-week basic training program and a one-week refresher training program (completed every two years) conducted by certified instructors at the Federal Law Enforcement Training Center (FLETC) ICE Academy (ICEA) in Charleston, SC.  Immigration Law, Interviewing Skills, Cross-cultural communication and the Avoidance of Racial Profiling are a few mandatory training courses that every Designated Immigration Officer (DIO) must successfully complete before becoming certified by ICE.</a:t>
            </a:r>
          </a:p>
          <a:p>
            <a:pPr marL="285750"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 addition, Designated Immigration Officers (DIOs) annually complete additional training courses related to immigration enforcement activities.  </a:t>
            </a:r>
          </a:p>
          <a:p>
            <a:pPr marL="285750"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DIOs receive the same training in Immigration and Nationality Law as ICE officers.  All training, to include transportation, lodging, and meals is provided and paid for by ICE</a:t>
            </a:r>
            <a:r>
              <a:rPr lang="en-US" sz="2300" dirty="0">
                <a:latin typeface="Times New Roman" panose="02020603050405020304" pitchFamily="18" charset="0"/>
                <a:cs typeface="Times New Roman" panose="02020603050405020304" pitchFamily="18" charset="0"/>
              </a:rPr>
              <a:t>.</a:t>
            </a:r>
          </a:p>
        </p:txBody>
      </p:sp>
      <p:pic>
        <p:nvPicPr>
          <p:cNvPr id="6"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35" y="152400"/>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970884" y="228600"/>
            <a:ext cx="974725" cy="1295400"/>
          </a:xfrm>
          <a:prstGeom prst="rect">
            <a:avLst/>
          </a:prstGeom>
          <a:noFill/>
          <a:ln w="9525">
            <a:noFill/>
            <a:miter lim="800000"/>
            <a:headEnd/>
            <a:tailEnd/>
          </a:ln>
        </p:spPr>
      </p:pic>
    </p:spTree>
    <p:extLst>
      <p:ext uri="{BB962C8B-B14F-4D97-AF65-F5344CB8AC3E}">
        <p14:creationId xmlns:p14="http://schemas.microsoft.com/office/powerpoint/2010/main" val="1573232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1143000" cy="6858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Garamond" pitchFamily="18" charset="0"/>
            </a:endParaRPr>
          </a:p>
        </p:txBody>
      </p:sp>
      <p:sp>
        <p:nvSpPr>
          <p:cNvPr id="6" name="Title 5"/>
          <p:cNvSpPr>
            <a:spLocks noGrp="1"/>
          </p:cNvSpPr>
          <p:nvPr>
            <p:ph type="ctrTitle" sz="quarter"/>
          </p:nvPr>
        </p:nvSpPr>
        <p:spPr>
          <a:xfrm>
            <a:off x="749182" y="533400"/>
            <a:ext cx="8145624" cy="1447800"/>
          </a:xfrm>
        </p:spPr>
        <p:txBody>
          <a:bodyPr anchor="t"/>
          <a:lstStyle/>
          <a:p>
            <a:r>
              <a:rPr lang="en-US" sz="4400" b="0" dirty="0">
                <a:effectLst/>
                <a:latin typeface="Times New Roman" panose="02020603050405020304" pitchFamily="18" charset="0"/>
                <a:cs typeface="Times New Roman" panose="02020603050405020304" pitchFamily="18" charset="0"/>
              </a:rPr>
              <a:t>Immigration Enforcement Screening</a:t>
            </a:r>
            <a:br>
              <a:rPr lang="en-US" sz="4400" b="0" dirty="0">
                <a:effectLst/>
                <a:latin typeface="Times New Roman" panose="02020603050405020304" pitchFamily="18" charset="0"/>
                <a:cs typeface="Times New Roman" panose="02020603050405020304" pitchFamily="18" charset="0"/>
              </a:rPr>
            </a:br>
            <a:endParaRPr lang="en-US" sz="4400" b="0" dirty="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304800" y="2209800"/>
            <a:ext cx="8610600" cy="3908762"/>
          </a:xfrm>
          <a:prstGeom prst="rect">
            <a:avLst/>
          </a:prstGeom>
          <a:noFill/>
        </p:spPr>
        <p:txBody>
          <a:bodyPr wrap="square" rtlCol="0">
            <a:spAutoFit/>
          </a:bodyPr>
          <a:lstStyle/>
          <a:p>
            <a:pPr marL="457200" indent="-457200">
              <a:buFont typeface="Arial" panose="020B0604020202020204" pitchFamily="34" charset="0"/>
              <a:buChar char="•"/>
            </a:pPr>
            <a:endParaRPr lang="en-US" sz="2400" b="1" u="sng" dirty="0">
              <a:solidFill>
                <a:srgbClr val="FFC000"/>
              </a:solidFill>
              <a:latin typeface="Times New Roman" panose="02020603050405020304" pitchFamily="18" charset="0"/>
              <a:cs typeface="Times New Roman" panose="02020603050405020304" pitchFamily="18" charset="0"/>
            </a:endParaRPr>
          </a:p>
          <a:p>
            <a:pPr marL="342900" indent="-342900" algn="ct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All arrestees and facility intakes entering the Detention Center </a:t>
            </a:r>
          </a:p>
          <a:p>
            <a:pPr algn="ctr"/>
            <a:r>
              <a:rPr lang="en-US" sz="2400" dirty="0">
                <a:latin typeface="Times New Roman" panose="02020603050405020304" pitchFamily="18" charset="0"/>
                <a:cs typeface="Times New Roman" panose="02020603050405020304" pitchFamily="18" charset="0"/>
              </a:rPr>
              <a:t>are screened.</a:t>
            </a:r>
          </a:p>
          <a:p>
            <a:pPr algn="ctr"/>
            <a:endParaRPr lang="en-US" sz="2400" dirty="0">
              <a:latin typeface="Times New Roman" panose="02020603050405020304" pitchFamily="18" charset="0"/>
              <a:cs typeface="Times New Roman" panose="02020603050405020304" pitchFamily="18" charset="0"/>
            </a:endParaRPr>
          </a:p>
          <a:p>
            <a:pPr marL="342900" indent="-342900" algn="ct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287(g) trained Correctional Deputy’s authority resides within the confines of the Harford  County Detention Center.</a:t>
            </a:r>
          </a:p>
          <a:p>
            <a:pPr marL="457200" indent="-457200" algn="ctr">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 </a:t>
            </a:r>
            <a:r>
              <a:rPr lang="en-US" sz="2400" dirty="0">
                <a:solidFill>
                  <a:srgbClr val="FFC000"/>
                </a:solidFill>
                <a:latin typeface="Times New Roman" panose="02020603050405020304" pitchFamily="18" charset="0"/>
                <a:cs typeface="Times New Roman" panose="02020603050405020304" pitchFamily="18" charset="0"/>
              </a:rPr>
              <a:t>“</a:t>
            </a:r>
            <a:r>
              <a:rPr lang="en-US" sz="2400" u="sng" dirty="0">
                <a:solidFill>
                  <a:srgbClr val="FFC000"/>
                </a:solidFill>
                <a:latin typeface="Times New Roman" panose="02020603050405020304" pitchFamily="18" charset="0"/>
                <a:cs typeface="Times New Roman" panose="02020603050405020304" pitchFamily="18" charset="0"/>
              </a:rPr>
              <a:t>on the street</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law enforcement officers are trained or authorized to conduct immigration enforcement</a:t>
            </a:r>
            <a:r>
              <a:rPr lang="en-US" sz="2800" dirty="0">
                <a:latin typeface="Times New Roman" panose="02020603050405020304" pitchFamily="18" charset="0"/>
                <a:cs typeface="Times New Roman" panose="02020603050405020304" pitchFamily="18" charset="0"/>
              </a:rPr>
              <a:t>. </a:t>
            </a:r>
          </a:p>
          <a:p>
            <a:pPr marL="457200" indent="-4572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p:txBody>
      </p:sp>
      <p:pic>
        <p:nvPicPr>
          <p:cNvPr id="8" name="Picture 4" descr="H:\287(G)\287(g) HARFORD\HSCO Patch.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269" y="153309"/>
            <a:ext cx="963826" cy="12801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Documents and Settings\KCARMACK\My Documents\My Pictures\ice_badge.g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082347" y="5565002"/>
            <a:ext cx="833053" cy="1107119"/>
          </a:xfrm>
          <a:prstGeom prst="rect">
            <a:avLst/>
          </a:prstGeom>
          <a:noFill/>
          <a:ln w="9525">
            <a:noFill/>
            <a:miter lim="800000"/>
            <a:headEnd/>
            <a:tailEnd/>
          </a:ln>
        </p:spPr>
      </p:pic>
    </p:spTree>
    <p:extLst>
      <p:ext uri="{BB962C8B-B14F-4D97-AF65-F5344CB8AC3E}">
        <p14:creationId xmlns:p14="http://schemas.microsoft.com/office/powerpoint/2010/main" val="3740144012"/>
      </p:ext>
    </p:extLst>
  </p:cSld>
  <p:clrMapOvr>
    <a:masterClrMapping/>
  </p:clrMapOvr>
</p:sld>
</file>

<file path=ppt/theme/theme1.xml><?xml version="1.0" encoding="utf-8"?>
<a:theme xmlns:a="http://schemas.openxmlformats.org/drawingml/2006/main" name="Stream design template">
  <a:themeElements>
    <a:clrScheme name="Office Them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Office Them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Office Them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Office Them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Office Them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Office Them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Office Them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Office Them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Office Them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 design template</Template>
  <TotalTime>1192</TotalTime>
  <Words>1100</Words>
  <Application>Microsoft Office PowerPoint</Application>
  <PresentationFormat>On-screen Show (4:3)</PresentationFormat>
  <Paragraphs>116</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Garamond</vt:lpstr>
      <vt:lpstr>Times New Roman</vt:lpstr>
      <vt:lpstr>Wingdings</vt:lpstr>
      <vt:lpstr>Stream design template</vt:lpstr>
      <vt:lpstr>Immigration and Customs Enforcement 287(g) Program </vt:lpstr>
      <vt:lpstr>287(g) Steering Committee Mission Statement </vt:lpstr>
      <vt:lpstr>287(g) Steering Committee Vision Statement  </vt:lpstr>
      <vt:lpstr>287(g) Program </vt:lpstr>
      <vt:lpstr>Harford County 287(g) Program Implementation Date  </vt:lpstr>
      <vt:lpstr>Harford County 287(g) Program Oversight </vt:lpstr>
      <vt:lpstr>Harford County 287(g) Program Costs To The County </vt:lpstr>
      <vt:lpstr>Training Requirements</vt:lpstr>
      <vt:lpstr>Immigration Enforcement Screening </vt:lpstr>
      <vt:lpstr>Harford County 287 (g) Program 2022 Statistics</vt:lpstr>
      <vt:lpstr>Harford  County 287 (g) Program 2022 Statistics  cont.</vt:lpstr>
      <vt:lpstr>Number of Encounters from the  49 Countries</vt:lpstr>
      <vt:lpstr>287(g) Complaint Process</vt:lpstr>
      <vt:lpstr>Complaint Process cont.</vt:lpstr>
      <vt:lpstr>PowerPoint Presentation</vt:lpstr>
    </vt:vector>
  </TitlesOfParts>
  <Company>DHS/ICE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Immigration and Customs Enforcement 287(g) Program</dc:title>
  <dc:creator>McCabe, Thomas V</dc:creator>
  <cp:lastModifiedBy>Buchta, Benjamin G</cp:lastModifiedBy>
  <cp:revision>108</cp:revision>
  <cp:lastPrinted>2019-06-11T12:50:42Z</cp:lastPrinted>
  <dcterms:created xsi:type="dcterms:W3CDTF">2017-04-28T14:56:16Z</dcterms:created>
  <dcterms:modified xsi:type="dcterms:W3CDTF">2023-04-10T11:22:46Z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TC102037941033</vt:lpwstr>
  </property>
</Properties>
</file>