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8" r:id="rId9"/>
    <p:sldId id="262" r:id="rId10"/>
    <p:sldId id="263" r:id="rId11"/>
    <p:sldId id="264" r:id="rId12"/>
    <p:sldId id="267" r:id="rId13"/>
    <p:sldId id="272" r:id="rId14"/>
    <p:sldId id="274" r:id="rId15"/>
    <p:sldId id="269" r:id="rId16"/>
    <p:sldId id="270" r:id="rId17"/>
    <p:sldId id="273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8957" autoAdjust="0"/>
  </p:normalViewPr>
  <p:slideViewPr>
    <p:cSldViewPr>
      <p:cViewPr>
        <p:scale>
          <a:sx n="70" d="100"/>
          <a:sy n="70" d="100"/>
        </p:scale>
        <p:origin x="-1170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BA039C7-BF51-43B1-A85A-B5513410EC60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BD1BC90-8912-4F74-83BF-51BD473444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242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8316E0-8F89-478F-A74B-FDCF0BFFE7E0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216FF1-648F-4224-A637-FC4B7D29F7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57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8147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0926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1410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353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297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894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531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1335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254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171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51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531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837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45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47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312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16FF1-648F-4224-A637-FC4B7D29F7D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52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5762" name="Group 18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5763" name="Group 19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5764" name="Freeform 20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5765" name="Freeform 21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5766" name="Freeform 22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5767" name="Freeform 23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5768" name="Freeform 24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415769" name="Freeform 25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5770" name="Freeform 26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1575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1575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1575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1575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1575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28CB607-F1FE-4C3E-9DCB-AF87A90E739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B019FC-69BD-4A91-B679-5F10D3FB3A6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8834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AE6DED-31F0-49FC-A7EB-6AA3336E740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063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C5D22B-A553-4C2D-BB31-A0FEDF8DF27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9673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3DF8B0-38BA-42C1-AB1D-22D2169675C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822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AD7C81-EFB9-4B34-8747-9750E13791E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9328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2A7254-78BC-4383-A1F5-10C0497713C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004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D447CB-BD91-43D2-8F70-6D6886AC56F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0488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6C344B-A667-4339-9966-BC4B7387356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90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579824-2BD0-41F3-AABC-BB667B9DFCF8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377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012A4C-072D-440B-9263-5F014BD2ED2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523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3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41473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81BEF125-CFD2-4323-B9BC-BF6F8D13FC4A}" type="slidenum">
              <a:rPr lang="en-US" altLang="en-US"/>
              <a:pPr/>
              <a:t>‹#›</a:t>
            </a:fld>
            <a:endParaRPr lang="en-US" altLang="en-US" dirty="0"/>
          </a:p>
        </p:txBody>
      </p:sp>
      <p:grpSp>
        <p:nvGrpSpPr>
          <p:cNvPr id="414739" name="Group 19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4738" name="Group 18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4725" name="Freeform 5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4726" name="Freeform 6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4727" name="Freeform 7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4728" name="Freeform 8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4729" name="Freeform 9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414730" name="Freeform 10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4723" name="Freeform 3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14731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47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414740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Joint.Intake@dhs.go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e.gov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596598" y="792481"/>
            <a:ext cx="8090202" cy="1722120"/>
          </a:xfrm>
        </p:spPr>
        <p:txBody>
          <a:bodyPr anchor="t"/>
          <a:lstStyle/>
          <a:p>
            <a:r>
              <a:rPr lang="en-US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Immigration and Customs Enforcement</a:t>
            </a:r>
            <a:br>
              <a:rPr lang="en-US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287(g) Program</a:t>
            </a:r>
            <a:br>
              <a:rPr lang="en-US" sz="40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71600" y="4572000"/>
            <a:ext cx="6400800" cy="17526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Sheriff Jeffrey R. Gahler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Harford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County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Sheriff’s Office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236" y="5486400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:\287(G)\287(g) HARFORD\HSCO Patch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2863788"/>
            <a:ext cx="3124200" cy="161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68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1122405" y="533400"/>
            <a:ext cx="7772400" cy="1447800"/>
          </a:xfrm>
        </p:spPr>
        <p:txBody>
          <a:bodyPr anchor="t"/>
          <a:lstStyle/>
          <a:p>
            <a:r>
              <a:rPr lang="en-US" sz="3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I.C.E. Priorities Set Forth By Executive Order on </a:t>
            </a:r>
            <a:r>
              <a:rPr lang="en-US" sz="3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January</a:t>
            </a:r>
            <a:r>
              <a:rPr lang="en-US" sz="3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25, 2017</a:t>
            </a:r>
            <a:br>
              <a:rPr lang="en-US" sz="3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" y="2286000"/>
            <a:ext cx="83439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abused any program related to the receipt of public benefits.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subject to a final order of removal but have not complied with their legal obligation(s).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judgement of an I.C.E. official, poses a risk to public safety or national security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236" y="5486400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25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1122405" y="533400"/>
            <a:ext cx="7772400" cy="1447800"/>
          </a:xfrm>
        </p:spPr>
        <p:txBody>
          <a:bodyPr anchor="t"/>
          <a:lstStyle/>
          <a:p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Immigration Enforcement Screening</a:t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2209800"/>
            <a:ext cx="8610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all arrestees and facility intakes entering the Detention Center are screened.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287(g) trained Correctional Deputy’s authority resides within the confines of the Harford  County Detention Center.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“on the street” law enforcement officers are trained or authorized to conduct immigration enforcement.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3291" y="5714999"/>
            <a:ext cx="833053" cy="110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014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pic>
        <p:nvPicPr>
          <p:cNvPr id="5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36" y="3048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486400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083960" y="381000"/>
            <a:ext cx="7602840" cy="2057400"/>
          </a:xfrm>
        </p:spPr>
        <p:txBody>
          <a:bodyPr/>
          <a:lstStyle/>
          <a:p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Harford County 287 (g) Program 2018 Statistics</a:t>
            </a: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381000" y="2667000"/>
            <a:ext cx="8305800" cy="32766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2018, the 287 (g) Unit screened </a:t>
            </a:r>
          </a:p>
          <a:p>
            <a:pPr>
              <a:buClr>
                <a:schemeClr val="tx1"/>
              </a:buClr>
            </a:pP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3,876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new arrestees &amp;  </a:t>
            </a:r>
            <a:r>
              <a:rPr 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934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sentenced inmates </a:t>
            </a:r>
          </a:p>
          <a:p>
            <a:pPr>
              <a:buClr>
                <a:schemeClr val="tx1"/>
              </a:buClr>
            </a:pP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 the total of:  </a:t>
            </a:r>
          </a:p>
          <a:p>
            <a:pPr>
              <a:buClr>
                <a:schemeClr val="tx1"/>
              </a:buClr>
            </a:pPr>
            <a:r>
              <a:rPr lang="en-US" sz="4800" b="1" dirty="0" smtClean="0">
                <a:solidFill>
                  <a:srgbClr val="FFC000"/>
                </a:solidFill>
              </a:rPr>
              <a:t>4,810 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screened</a:t>
            </a:r>
            <a:r>
              <a:rPr lang="en-US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05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157922"/>
          </a:xfrm>
        </p:spPr>
        <p:txBody>
          <a:bodyPr/>
          <a:lstStyle/>
          <a:p>
            <a:r>
              <a:rPr lang="en-US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Harford  County 287 (g) Program 2018 Statistics  cont.</a:t>
            </a:r>
            <a:endParaRPr lang="en-US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/>
          <a:lstStyle/>
          <a:p>
            <a:pPr marL="0" indent="0" algn="ctr">
              <a:buClr>
                <a:schemeClr val="tx1"/>
              </a:buClr>
              <a:buNone/>
            </a:pP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4,810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ifferent countries were recorded.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161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Foreign born individuals were encountered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Detainers were lodged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129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Males and </a:t>
            </a: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Females were recorded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141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Misdemeanor charges and </a:t>
            </a: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Felony charges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106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rovided a Harford County address as their residence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Majority of arrestees were between </a:t>
            </a: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30-39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years of age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Assault, DUI/DWI and FTA </a:t>
            </a:r>
            <a:r>
              <a:rPr lang="en-US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were the most common charges.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4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2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525610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420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2018 List of Countries </a:t>
            </a:r>
            <a:endParaRPr lang="en-US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4294967295"/>
          </p:nvPr>
        </p:nvSpPr>
        <p:spPr>
          <a:xfrm>
            <a:off x="838200" y="1371600"/>
            <a:ext cx="8001000" cy="5334000"/>
          </a:xfrm>
        </p:spPr>
        <p:txBody>
          <a:bodyPr/>
          <a:lstStyle/>
          <a:p>
            <a:pPr marL="0" indent="0">
              <a:buClr>
                <a:schemeClr val="tx1"/>
              </a:buClr>
              <a:buNone/>
            </a:pPr>
            <a:endParaRPr lang="en-US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Albania (1)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Antigua (1)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Bangladesh (1)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Bolivia (1)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Cameroon (2)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Chile (1)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China (3)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Colombia (2)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Croatia (2)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Cuba (2)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Cyprus (2)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Dom. Republic (5)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Ecuador (2)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 Salvador (13)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Eritrea (1)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4294967295"/>
          </p:nvPr>
        </p:nvSpPr>
        <p:spPr>
          <a:xfrm>
            <a:off x="2133600" y="1219200"/>
            <a:ext cx="7696200" cy="6019800"/>
          </a:xfrm>
        </p:spPr>
        <p:txBody>
          <a:bodyPr/>
          <a:lstStyle/>
          <a:p>
            <a:pPr marL="0" indent="0">
              <a:buClr>
                <a:schemeClr val="tx1"/>
              </a:buClr>
              <a:buNone/>
            </a:pPr>
            <a:r>
              <a:rPr lang="en-US" sz="18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endParaRPr lang="en-US" sz="1600" b="1" dirty="0">
              <a:solidFill>
                <a:srgbClr val="FFC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sz="16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Germany </a:t>
            </a:r>
            <a:r>
              <a:rPr lang="en-US" sz="1600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(13</a:t>
            </a:r>
            <a:r>
              <a:rPr lang="en-US" sz="16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600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Mozambique (1)</a:t>
            </a:r>
            <a:endParaRPr lang="en-US" sz="1600" b="1" dirty="0">
              <a:solidFill>
                <a:srgbClr val="FFC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Grenada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Netherlands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Guatemala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(9)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Nicaragua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Guyana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Nigeria (6)</a:t>
            </a:r>
            <a:endParaRPr lang="en-US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Haiti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     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Philippines (4)</a:t>
            </a:r>
            <a:endParaRPr lang="en-US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Honduras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(9)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Romania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Iran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     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Russia (5)</a:t>
            </a:r>
            <a:endParaRPr lang="en-US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Ireland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Serbia (1)</a:t>
            </a:r>
            <a:endParaRPr lang="en-US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Italy (2) 		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Sierra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Leone (5)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Jamaica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(8)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Somalia 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endParaRPr lang="en-US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   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Jordan (1)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South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Korea (3)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Kenya (3) 	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Trinidad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&amp; Tobago (1)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Korea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Turkey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Liberia (5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                        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United Kingdom (3)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16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Mexico </a:t>
            </a:r>
            <a:r>
              <a:rPr lang="en-US" sz="1600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(17) </a:t>
            </a:r>
            <a:r>
              <a:rPr lang="en-US" sz="16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Vietnam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endParaRPr lang="en-US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	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Yemen (1)</a:t>
            </a:r>
          </a:p>
          <a:p>
            <a:pPr marL="0" indent="0">
              <a:buClr>
                <a:schemeClr val="tx1"/>
              </a:buClr>
              <a:buNone/>
            </a:pPr>
            <a:endParaRPr lang="en-US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 		                  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US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20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287(g) Complaint Process</a:t>
            </a:r>
            <a:endParaRPr lang="en-US" b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038601"/>
          </a:xfrm>
        </p:spPr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Complaints regarding the 287(g) program will be accepted from any source to include law enforcement agencies (LEAs), participating LEA personnel, </a:t>
            </a:r>
            <a:r>
              <a:rPr lang="en-US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arrestees, 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the public. To report a 287(g) complaint please contact one of the following Department of Homeland Security (DHS) components:</a:t>
            </a:r>
          </a:p>
          <a:p>
            <a:endParaRPr lang="en-US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Telephonically to the DHS Office of the Inspector General (DHS OIG). Toll free number 1-800-323-8603; </a:t>
            </a:r>
            <a:r>
              <a:rPr lang="en-US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marL="0" indent="0">
              <a:buClr>
                <a:schemeClr val="tx1"/>
              </a:buClr>
              <a:buNone/>
            </a:pPr>
            <a:endParaRPr lang="en-US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Telephonically to the ICE Office of Professional Responsibility (OPR) at the Joint Intake Center (JIC) in Washington, D.C. Toll-free </a:t>
            </a:r>
            <a:r>
              <a:rPr lang="en-US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number 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1-877-246-8253, or email </a:t>
            </a:r>
            <a:r>
              <a:rPr lang="en-US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Joint.Intake@dhs.gov</a:t>
            </a: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or</a:t>
            </a:r>
          </a:p>
          <a:p>
            <a:pPr marL="0" indent="0">
              <a:buNone/>
            </a:pPr>
            <a:endParaRPr lang="en-US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H:\287(G)\287(g) HARFORD\HSCO Patch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562600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633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Complaint Process cont.</a:t>
            </a:r>
            <a:endParaRPr lang="en-US" b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7848599" cy="4038600"/>
          </a:xfrm>
        </p:spPr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Via mail as follows</a:t>
            </a:r>
            <a:r>
              <a:rPr lang="en-US" sz="2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Clr>
                <a:schemeClr val="tx1"/>
              </a:buClr>
              <a:buNone/>
            </a:pPr>
            <a:endParaRPr lang="en-US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Homeland Security</a:t>
            </a:r>
            <a:b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Immigration and Customs Enforcement</a:t>
            </a:r>
            <a:b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Office of Professional Responsibility</a:t>
            </a:r>
            <a:b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P.O. Box 14475</a:t>
            </a:r>
            <a:b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Pennsylvania Avenue NW</a:t>
            </a:r>
            <a:b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Washington D.C.  20044</a:t>
            </a:r>
          </a:p>
          <a:p>
            <a:endParaRPr lang="en-US" sz="2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copy of the complaint will be forwarded to the DHS Office for Civil Rights and Civil Liberties (CRCL) Review and Compliance.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0135" y="5468516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238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554162"/>
          </a:xfrm>
        </p:spPr>
        <p:txBody>
          <a:bodyPr/>
          <a:lstStyle/>
          <a:p>
            <a:r>
              <a:rPr lang="en-US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Questions or Comments ??</a:t>
            </a:r>
            <a:endParaRPr lang="en-US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100618"/>
            <a:ext cx="3200400" cy="2819400"/>
          </a:xfrm>
          <a:prstGeom prst="rect">
            <a:avLst/>
          </a:prstGeom>
          <a:noFill/>
          <a:ln>
            <a:solidFill>
              <a:schemeClr val="bg1">
                <a:lumMod val="60000"/>
                <a:lumOff val="4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100618"/>
            <a:ext cx="3200400" cy="2819400"/>
          </a:xfrm>
          <a:ln>
            <a:solidFill>
              <a:schemeClr val="bg1">
                <a:lumMod val="60000"/>
                <a:lumOff val="4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18" name="TextBox 17"/>
          <p:cNvSpPr txBox="1"/>
          <p:nvPr/>
        </p:nvSpPr>
        <p:spPr>
          <a:xfrm>
            <a:off x="2438400" y="586740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n>
                  <a:solidFill>
                    <a:schemeClr val="tx1"/>
                  </a:solidFill>
                </a:ln>
              </a:rPr>
              <a:t>Written by ICE 287 (g) Program Manager  -Tom McCabe and </a:t>
            </a:r>
          </a:p>
          <a:p>
            <a:pPr algn="ctr"/>
            <a:r>
              <a:rPr lang="en-US" dirty="0" smtClean="0">
                <a:ln>
                  <a:solidFill>
                    <a:schemeClr val="tx1"/>
                  </a:solidFill>
                </a:ln>
              </a:rPr>
              <a:t> HCSO 287 (g) Unit Commander – Lieutenant Yvonne Chester 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47129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1122405" y="533400"/>
            <a:ext cx="7772400" cy="1447800"/>
          </a:xfrm>
        </p:spPr>
        <p:txBody>
          <a:bodyPr anchor="t"/>
          <a:lstStyle/>
          <a:p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287(g) Steering Committee Mission Statement</a:t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2048" y="2133600"/>
            <a:ext cx="83133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 program oversight and direction.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issues and concerns regarding immigration enforcement activities.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transparency.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 the community opportunities to communicate community-level perspectives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236" y="5486400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870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1122405" y="533400"/>
            <a:ext cx="7772400" cy="1447800"/>
          </a:xfrm>
        </p:spPr>
        <p:txBody>
          <a:bodyPr anchor="t"/>
          <a:lstStyle/>
          <a:p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287(g) Steering Committee Vision Statement</a:t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99" y="2514600"/>
            <a:ext cx="73152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safer communities and improve national security by enhancing ICE’s ability to identify and remove criminal aliens by gaining an independent, community-level perspective on 287(g) operations.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236" y="5486400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493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1122405" y="533400"/>
            <a:ext cx="7772400" cy="1219200"/>
          </a:xfrm>
        </p:spPr>
        <p:txBody>
          <a:bodyPr anchor="t"/>
          <a:lstStyle/>
          <a:p>
            <a:r>
              <a:rPr lang="en-US" sz="48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287(g) Program</a:t>
            </a: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2286000"/>
            <a:ext cx="7696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 287(g) of the Immigration and Nationality Act was added in 1996 to authorize the Attorney General to delegate federal immigration authorities to state and local law enforcement officers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This was later transferred to the Secretary of Homeland Security.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236" y="5486400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306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1122405" y="533400"/>
            <a:ext cx="7772400" cy="1447800"/>
          </a:xfrm>
        </p:spPr>
        <p:txBody>
          <a:bodyPr anchor="t"/>
          <a:lstStyle/>
          <a:p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Harford County 287(g) </a:t>
            </a:r>
            <a:r>
              <a:rPr lang="en-US" sz="4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rogram </a:t>
            </a:r>
            <a:r>
              <a:rPr lang="en-US" sz="4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mplementation Date</a:t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362" y="2133601"/>
            <a:ext cx="797083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Memorandum of Agreement signed on October 26, 2016 and is available at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www.ICE.gov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 there are 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Correctional Deputies trained and certified by I.C.E. with the authority to enforce immigration laws under section 287 of the Immigration Nationality Act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Harford County 287(g) program went operational </a:t>
            </a:r>
            <a:r>
              <a:rPr lang="en-US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May 24, 2017.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4" descr="H:\287(G)\287(g) HARFORD\HSCO Patch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137" y="5456219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667000"/>
            <a:ext cx="3078116" cy="205207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4877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1122405" y="533400"/>
            <a:ext cx="7772400" cy="1447800"/>
          </a:xfrm>
        </p:spPr>
        <p:txBody>
          <a:bodyPr anchor="t"/>
          <a:lstStyle/>
          <a:p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Harford County 287(g) Program </a:t>
            </a:r>
            <a:r>
              <a:rPr lang="en-US" sz="4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versight</a:t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286000"/>
            <a:ext cx="8458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program has a full time I.C.E. Program Manager that reviews all detainers lodged, cases and related documentation.</a:t>
            </a:r>
          </a:p>
          <a:p>
            <a:pPr algn="ctr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I.C.E. Office of Professional Responsibility conducts routine inspections of the program every 2-years.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236" y="5486400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686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1122405" y="533400"/>
            <a:ext cx="7772400" cy="1447800"/>
          </a:xfrm>
        </p:spPr>
        <p:txBody>
          <a:bodyPr anchor="t"/>
          <a:lstStyle/>
          <a:p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Harford County 287(g) Program </a:t>
            </a:r>
            <a:r>
              <a:rPr lang="en-US" sz="4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osts </a:t>
            </a:r>
            <a:r>
              <a:rPr lang="en-US" sz="4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4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44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ounty</a:t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2286000"/>
            <a:ext cx="7772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was provided by I.C.E. at no cost to Harford County.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Oversight</a:t>
            </a:r>
          </a:p>
          <a:p>
            <a:pPr lvl="2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full time county staff are dedicated solely to the program.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236" y="5486400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70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477962"/>
          </a:xfrm>
        </p:spPr>
        <p:txBody>
          <a:bodyPr/>
          <a:lstStyle/>
          <a:p>
            <a:r>
              <a:rPr lang="en-US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Training Requirements</a:t>
            </a:r>
            <a:endParaRPr lang="en-US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2048" y="1432560"/>
            <a:ext cx="8084752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ICE provides a four-week basic training program and a one-week refresher training program (completed every two years) conducted by certified instructors at the Federal Law Enforcement Training Center (FLETC) ICE Academy (ICEA) in Charleston, SC.  Cross-cultural communication and the avoidance of racial profiling is required training.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addition, Designated Immigration Officers (DIOs) annually complete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courses related to immigration enforcement activities.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DIOs receive the same training in Immigration and Nationality Law as ICE officers.  All training, to include transportation, lodging, and meals is provided and paid for by ICE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486400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323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>
          <a:xfrm>
            <a:off x="1122405" y="533400"/>
            <a:ext cx="7772400" cy="1447800"/>
          </a:xfrm>
        </p:spPr>
        <p:txBody>
          <a:bodyPr anchor="t"/>
          <a:lstStyle/>
          <a:p>
            <a:r>
              <a:rPr lang="en-US" sz="3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I.C.E. Priorities </a:t>
            </a:r>
            <a:r>
              <a:rPr lang="en-US" sz="3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en-US" sz="3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orth </a:t>
            </a:r>
            <a:r>
              <a:rPr lang="en-US" sz="3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 Executive Order on </a:t>
            </a:r>
            <a:r>
              <a:rPr lang="en-US" sz="3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January </a:t>
            </a:r>
            <a:r>
              <a:rPr lang="en-US" sz="3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25, 2017</a:t>
            </a:r>
            <a:br>
              <a:rPr lang="en-US" sz="36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b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286000"/>
            <a:ext cx="8458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Convicted of or charged with any criminal offense.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Committed an act which constitute a chargeable criminal offense.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Engaged in fraud or willful misrepresentation in connection with any official matter before a government agency.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4" descr="H:\287(G)\287(g) HARFORD\HSCO Pat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35" y="152400"/>
            <a:ext cx="963826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Documents and Settings\KCARMACK\My Documents\My Pictures\ice_badge.gi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236" y="5486400"/>
            <a:ext cx="9747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9546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 design template">
  <a:themeElements>
    <a:clrScheme name="Office Theme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Office Them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Office Them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 design template</Template>
  <TotalTime>933</TotalTime>
  <Words>897</Words>
  <Application>Microsoft Office PowerPoint</Application>
  <PresentationFormat>On-screen Show (4:3)</PresentationFormat>
  <Paragraphs>150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Stream design template</vt:lpstr>
      <vt:lpstr>Immigration and Customs Enforcement 287(g) Program </vt:lpstr>
      <vt:lpstr>287(g) Steering Committee Mission Statement </vt:lpstr>
      <vt:lpstr>287(g) Steering Committee Vision Statement  </vt:lpstr>
      <vt:lpstr>287(g) Program </vt:lpstr>
      <vt:lpstr>Harford County 287(g) Program Implementation Date  </vt:lpstr>
      <vt:lpstr>Harford County 287(g) Program Oversight </vt:lpstr>
      <vt:lpstr>Harford County 287(g) Program Costs To The County </vt:lpstr>
      <vt:lpstr>Training Requirements</vt:lpstr>
      <vt:lpstr>I.C.E. Priorities Set Forth By Executive Order on January 25, 2017   </vt:lpstr>
      <vt:lpstr>I.C.E. Priorities Set Forth By Executive Order on January 25, 2017 </vt:lpstr>
      <vt:lpstr>Immigration Enforcement Screening </vt:lpstr>
      <vt:lpstr>Harford County 287 (g) Program 2018 Statistics</vt:lpstr>
      <vt:lpstr>Harford  County 287 (g) Program 2018 Statistics  cont.</vt:lpstr>
      <vt:lpstr>2018 List of Countries </vt:lpstr>
      <vt:lpstr>287(g) Complaint Process</vt:lpstr>
      <vt:lpstr>Complaint Process cont.</vt:lpstr>
      <vt:lpstr>Questions or Comments ??</vt:lpstr>
    </vt:vector>
  </TitlesOfParts>
  <Company>DHS/ICE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Immigration and Customs Enforcement 287(g) Program</dc:title>
  <dc:creator>McCabe, Thomas V</dc:creator>
  <cp:lastModifiedBy>Chester, Yvonne</cp:lastModifiedBy>
  <cp:revision>74</cp:revision>
  <cp:lastPrinted>2019-06-11T12:50:42Z</cp:lastPrinted>
  <dcterms:created xsi:type="dcterms:W3CDTF">2017-04-28T14:56:16Z</dcterms:created>
  <dcterms:modified xsi:type="dcterms:W3CDTF">2019-06-11T13:17:02Z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TC102037941033</vt:lpwstr>
  </property>
</Properties>
</file>