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19"/>
  </p:notesMasterIdLst>
  <p:sldIdLst>
    <p:sldId id="256" r:id="rId2"/>
    <p:sldId id="257" r:id="rId3"/>
    <p:sldId id="258" r:id="rId4"/>
    <p:sldId id="266" r:id="rId5"/>
    <p:sldId id="259" r:id="rId6"/>
    <p:sldId id="265" r:id="rId7"/>
    <p:sldId id="260" r:id="rId8"/>
    <p:sldId id="261" r:id="rId9"/>
    <p:sldId id="262" r:id="rId10"/>
    <p:sldId id="263" r:id="rId11"/>
    <p:sldId id="276" r:id="rId12"/>
    <p:sldId id="264" r:id="rId13"/>
    <p:sldId id="268" r:id="rId14"/>
    <p:sldId id="275" r:id="rId15"/>
    <p:sldId id="277" r:id="rId16"/>
    <p:sldId id="278" r:id="rId17"/>
    <p:sldId id="267" r:id="rId1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607" autoAdjust="0"/>
  </p:normalViewPr>
  <p:slideViewPr>
    <p:cSldViewPr>
      <p:cViewPr varScale="1">
        <p:scale>
          <a:sx n="100" d="100"/>
          <a:sy n="100" d="100"/>
        </p:scale>
        <p:origin x="191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pieChart>
        <c:varyColors val="1"/>
        <c:ser>
          <c:idx val="0"/>
          <c:order val="0"/>
          <c:tx>
            <c:strRef>
              <c:f>Sheet1!$B$1</c:f>
              <c:strCache>
                <c:ptCount val="1"/>
                <c:pt idx="0">
                  <c:v>Countries</c:v>
                </c:pt>
              </c:strCache>
            </c:strRef>
          </c:tx>
          <c:explosion val="3"/>
          <c:dLbls>
            <c:dLbl>
              <c:idx val="0"/>
              <c:tx>
                <c:rich>
                  <a:bodyPr/>
                  <a:lstStyle/>
                  <a:p>
                    <a:r>
                      <a:rPr lang="en-US"/>
                      <a:t>El Salvador
10</a:t>
                    </a:r>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F831-47DB-B2DC-A408E6B15697}"/>
                </c:ext>
              </c:extLst>
            </c:dLbl>
            <c:dLbl>
              <c:idx val="1"/>
              <c:layout>
                <c:manualLayout>
                  <c:x val="-6.9227179935841349E-2"/>
                  <c:y val="-0.1364434486097213"/>
                </c:manualLayout>
              </c:layout>
              <c:tx>
                <c:rich>
                  <a:bodyPr/>
                  <a:lstStyle/>
                  <a:p>
                    <a:r>
                      <a:rPr lang="en-US" dirty="0"/>
                      <a:t>Mexico
6</a:t>
                    </a:r>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F831-47DB-B2DC-A408E6B15697}"/>
                </c:ext>
              </c:extLst>
            </c:dLbl>
            <c:dLbl>
              <c:idx val="2"/>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831-47DB-B2DC-A408E6B15697}"/>
                </c:ext>
              </c:extLst>
            </c:dLbl>
            <c:dLbl>
              <c:idx val="3"/>
              <c:tx>
                <c:rich>
                  <a:bodyPr/>
                  <a:lstStyle/>
                  <a:p>
                    <a:r>
                      <a:rPr lang="en-US"/>
                      <a:t>Honduras
2</a:t>
                    </a:r>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F831-47DB-B2DC-A408E6B15697}"/>
                </c:ext>
              </c:extLst>
            </c:dLbl>
            <c:dLbl>
              <c:idx val="4"/>
              <c:tx>
                <c:rich>
                  <a:bodyPr/>
                  <a:lstStyle/>
                  <a:p>
                    <a:r>
                      <a:rPr lang="en-US"/>
                      <a:t>Nigeria
2</a:t>
                    </a:r>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F831-47DB-B2DC-A408E6B15697}"/>
                </c:ext>
              </c:extLst>
            </c:dLbl>
            <c:dLbl>
              <c:idx val="5"/>
              <c:tx>
                <c:rich>
                  <a:bodyPr/>
                  <a:lstStyle/>
                  <a:p>
                    <a:r>
                      <a:rPr lang="en-US"/>
                      <a:t>Liberia
1</a:t>
                    </a:r>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F831-47DB-B2DC-A408E6B15697}"/>
                </c:ext>
              </c:extLst>
            </c:dLbl>
            <c:dLbl>
              <c:idx val="6"/>
              <c:tx>
                <c:rich>
                  <a:bodyPr/>
                  <a:lstStyle/>
                  <a:p>
                    <a:r>
                      <a:rPr lang="en-US" dirty="0"/>
                      <a:t>Sierra Leone
1</a:t>
                    </a:r>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6-F831-47DB-B2DC-A408E6B15697}"/>
                </c:ext>
              </c:extLst>
            </c:dLbl>
            <c:dLbl>
              <c:idx val="7"/>
              <c:tx>
                <c:rich>
                  <a:bodyPr/>
                  <a:lstStyle/>
                  <a:p>
                    <a:r>
                      <a:rPr lang="en-US"/>
                      <a:t>Kenya
1</a:t>
                    </a:r>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F831-47DB-B2DC-A408E6B15697}"/>
                </c:ext>
              </c:extLst>
            </c:dLbl>
            <c:dLbl>
              <c:idx val="8"/>
              <c:tx>
                <c:rich>
                  <a:bodyPr/>
                  <a:lstStyle/>
                  <a:p>
                    <a:r>
                      <a:rPr lang="en-US"/>
                      <a:t>Bolivia
1</a:t>
                    </a:r>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8-F831-47DB-B2DC-A408E6B15697}"/>
                </c:ext>
              </c:extLst>
            </c:dLbl>
            <c:dLbl>
              <c:idx val="9"/>
              <c:tx>
                <c:rich>
                  <a:bodyPr/>
                  <a:lstStyle/>
                  <a:p>
                    <a:r>
                      <a:rPr lang="en-US"/>
                      <a:t>Philippines
1</a:t>
                    </a:r>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F831-47DB-B2DC-A408E6B15697}"/>
                </c:ext>
              </c:extLst>
            </c:dLbl>
            <c:dLbl>
              <c:idx val="10"/>
              <c:tx>
                <c:rich>
                  <a:bodyPr/>
                  <a:lstStyle/>
                  <a:p>
                    <a:r>
                      <a:rPr lang="en-US" dirty="0"/>
                      <a:t>Jamaica</a:t>
                    </a:r>
                    <a:r>
                      <a:rPr lang="en-US"/>
                      <a:t>
1</a:t>
                    </a:r>
                    <a:endParaRPr lang="en-US" dirty="0"/>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A-F831-47DB-B2DC-A408E6B15697}"/>
                </c:ext>
              </c:extLst>
            </c:dLbl>
            <c:dLbl>
              <c:idx val="11"/>
              <c:tx>
                <c:rich>
                  <a:bodyPr/>
                  <a:lstStyle/>
                  <a:p>
                    <a:r>
                      <a:rPr lang="en-US"/>
                      <a:t>Cameroon
1</a:t>
                    </a:r>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F831-47DB-B2DC-A408E6B15697}"/>
                </c:ext>
              </c:extLst>
            </c:dLbl>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Sheet1!$A$2:$A$13</c:f>
              <c:strCache>
                <c:ptCount val="12"/>
                <c:pt idx="0">
                  <c:v>El Salvador</c:v>
                </c:pt>
                <c:pt idx="1">
                  <c:v>Mexico</c:v>
                </c:pt>
                <c:pt idx="2">
                  <c:v>Guatemala</c:v>
                </c:pt>
                <c:pt idx="3">
                  <c:v>Honduras</c:v>
                </c:pt>
                <c:pt idx="4">
                  <c:v>Nigeria</c:v>
                </c:pt>
                <c:pt idx="5">
                  <c:v>Liberia</c:v>
                </c:pt>
                <c:pt idx="6">
                  <c:v>Sierra</c:v>
                </c:pt>
                <c:pt idx="7">
                  <c:v>Kenya</c:v>
                </c:pt>
                <c:pt idx="8">
                  <c:v>Bolivia</c:v>
                </c:pt>
                <c:pt idx="9">
                  <c:v>Philippines</c:v>
                </c:pt>
                <c:pt idx="10">
                  <c:v>Jamaica</c:v>
                </c:pt>
                <c:pt idx="11">
                  <c:v>Cameroon</c:v>
                </c:pt>
              </c:strCache>
            </c:strRef>
          </c:cat>
          <c:val>
            <c:numRef>
              <c:f>Sheet1!$B$2:$B$13</c:f>
              <c:numCache>
                <c:formatCode>General</c:formatCode>
                <c:ptCount val="12"/>
                <c:pt idx="0">
                  <c:v>10</c:v>
                </c:pt>
                <c:pt idx="1">
                  <c:v>6</c:v>
                </c:pt>
                <c:pt idx="2">
                  <c:v>3</c:v>
                </c:pt>
                <c:pt idx="3">
                  <c:v>2</c:v>
                </c:pt>
                <c:pt idx="4">
                  <c:v>2</c:v>
                </c:pt>
                <c:pt idx="5">
                  <c:v>1</c:v>
                </c:pt>
                <c:pt idx="6">
                  <c:v>1</c:v>
                </c:pt>
                <c:pt idx="7">
                  <c:v>1</c:v>
                </c:pt>
                <c:pt idx="8">
                  <c:v>1</c:v>
                </c:pt>
                <c:pt idx="9">
                  <c:v>1</c:v>
                </c:pt>
                <c:pt idx="10">
                  <c:v>1</c:v>
                </c:pt>
                <c:pt idx="11">
                  <c:v>1</c:v>
                </c:pt>
              </c:numCache>
            </c:numRef>
          </c:val>
          <c:extLst>
            <c:ext xmlns:c16="http://schemas.microsoft.com/office/drawing/2014/chart" uri="{C3380CC4-5D6E-409C-BE32-E72D297353CC}">
              <c16:uniqueId val="{0000000C-F831-47DB-B2DC-A408E6B15697}"/>
            </c:ext>
          </c:extLst>
        </c:ser>
        <c:dLbls>
          <c:showLegendKey val="0"/>
          <c:showVal val="0"/>
          <c:showCatName val="1"/>
          <c:showSerName val="0"/>
          <c:showPercent val="1"/>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AA9BC9-C513-4497-9894-AE9A833B22BB}" type="datetimeFigureOut">
              <a:rPr lang="en-US" smtClean="0"/>
              <a:t>6/27/2018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D26E64-73A5-4402-852D-48E9643CD1AD}" type="slidenum">
              <a:rPr lang="en-US" smtClean="0"/>
              <a:t>‹#›</a:t>
            </a:fld>
            <a:endParaRPr lang="en-US"/>
          </a:p>
        </p:txBody>
      </p:sp>
    </p:spTree>
    <p:extLst>
      <p:ext uri="{BB962C8B-B14F-4D97-AF65-F5344CB8AC3E}">
        <p14:creationId xmlns:p14="http://schemas.microsoft.com/office/powerpoint/2010/main" val="2930952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D26E64-73A5-4402-852D-48E9643CD1AD}" type="slidenum">
              <a:rPr lang="en-US" smtClean="0"/>
              <a:t>14</a:t>
            </a:fld>
            <a:endParaRPr lang="en-US"/>
          </a:p>
        </p:txBody>
      </p:sp>
    </p:spTree>
    <p:extLst>
      <p:ext uri="{BB962C8B-B14F-4D97-AF65-F5344CB8AC3E}">
        <p14:creationId xmlns:p14="http://schemas.microsoft.com/office/powerpoint/2010/main" val="3605242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15762" name="Group 18"/>
          <p:cNvGrpSpPr>
            <a:grpSpLocks/>
          </p:cNvGrpSpPr>
          <p:nvPr/>
        </p:nvGrpSpPr>
        <p:grpSpPr bwMode="auto">
          <a:xfrm>
            <a:off x="0" y="0"/>
            <a:ext cx="9140825" cy="6850063"/>
            <a:chOff x="0" y="0"/>
            <a:chExt cx="5758" cy="4315"/>
          </a:xfrm>
        </p:grpSpPr>
        <p:grpSp>
          <p:nvGrpSpPr>
            <p:cNvPr id="415763" name="Group 19"/>
            <p:cNvGrpSpPr>
              <a:grpSpLocks/>
            </p:cNvGrpSpPr>
            <p:nvPr userDrawn="1"/>
          </p:nvGrpSpPr>
          <p:grpSpPr bwMode="auto">
            <a:xfrm>
              <a:off x="1728" y="2230"/>
              <a:ext cx="4027" cy="2085"/>
              <a:chOff x="1728" y="2230"/>
              <a:chExt cx="4027" cy="2085"/>
            </a:xfrm>
          </p:grpSpPr>
          <p:sp>
            <p:nvSpPr>
              <p:cNvPr id="415764" name="Freeform 20"/>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5765" name="Freeform 21"/>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5766" name="Freeform 22"/>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5767" name="Freeform 23"/>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5768" name="Freeform 24"/>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15769" name="Freeform 25"/>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5770" name="Freeform 26"/>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15755"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en-US" altLang="en-US" noProof="0"/>
              <a:t>Click to edit Master title style</a:t>
            </a:r>
          </a:p>
        </p:txBody>
      </p:sp>
      <p:sp>
        <p:nvSpPr>
          <p:cNvPr id="415756"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altLang="en-US" noProof="0"/>
              <a:t>Click to edit Master subtitle style</a:t>
            </a:r>
          </a:p>
        </p:txBody>
      </p:sp>
      <p:sp>
        <p:nvSpPr>
          <p:cNvPr id="415757" name="Rectangle 13"/>
          <p:cNvSpPr>
            <a:spLocks noGrp="1" noChangeArrowheads="1"/>
          </p:cNvSpPr>
          <p:nvPr>
            <p:ph type="dt" sz="quarter" idx="2"/>
          </p:nvPr>
        </p:nvSpPr>
        <p:spPr>
          <a:xfrm>
            <a:off x="457200" y="6248400"/>
            <a:ext cx="2133600" cy="476250"/>
          </a:xfrm>
        </p:spPr>
        <p:txBody>
          <a:bodyPr/>
          <a:lstStyle>
            <a:lvl1pPr>
              <a:defRPr/>
            </a:lvl1pPr>
          </a:lstStyle>
          <a:p>
            <a:endParaRPr lang="en-US" altLang="en-US"/>
          </a:p>
        </p:txBody>
      </p:sp>
      <p:sp>
        <p:nvSpPr>
          <p:cNvPr id="415758" name="Rectangle 14"/>
          <p:cNvSpPr>
            <a:spLocks noGrp="1" noChangeArrowheads="1"/>
          </p:cNvSpPr>
          <p:nvPr>
            <p:ph type="ftr" sz="quarter" idx="3"/>
          </p:nvPr>
        </p:nvSpPr>
        <p:spPr>
          <a:xfrm>
            <a:off x="3124200" y="6251575"/>
            <a:ext cx="2895600" cy="476250"/>
          </a:xfrm>
        </p:spPr>
        <p:txBody>
          <a:bodyPr/>
          <a:lstStyle>
            <a:lvl1pPr>
              <a:defRPr/>
            </a:lvl1pPr>
          </a:lstStyle>
          <a:p>
            <a:endParaRPr lang="en-US" altLang="en-US"/>
          </a:p>
        </p:txBody>
      </p:sp>
      <p:sp>
        <p:nvSpPr>
          <p:cNvPr id="415759" name="Rectangle 15"/>
          <p:cNvSpPr>
            <a:spLocks noGrp="1" noChangeArrowheads="1"/>
          </p:cNvSpPr>
          <p:nvPr>
            <p:ph type="sldNum" sz="quarter" idx="4"/>
          </p:nvPr>
        </p:nvSpPr>
        <p:spPr>
          <a:xfrm>
            <a:off x="6553200" y="6254750"/>
            <a:ext cx="2133600" cy="476250"/>
          </a:xfrm>
        </p:spPr>
        <p:txBody>
          <a:bodyPr/>
          <a:lstStyle>
            <a:lvl1pPr>
              <a:defRPr/>
            </a:lvl1pPr>
          </a:lstStyle>
          <a:p>
            <a:fld id="{728CB607-F1FE-4C3E-9DCB-AF87A90E739A}"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Slide Number Placeholder 4"/>
          <p:cNvSpPr>
            <a:spLocks noGrp="1"/>
          </p:cNvSpPr>
          <p:nvPr>
            <p:ph type="sldNum" sz="quarter" idx="11"/>
          </p:nvPr>
        </p:nvSpPr>
        <p:spPr/>
        <p:txBody>
          <a:bodyPr/>
          <a:lstStyle>
            <a:lvl1pPr>
              <a:defRPr/>
            </a:lvl1pPr>
          </a:lstStyle>
          <a:p>
            <a:fld id="{DCB019FC-69BD-4A91-B679-5F10D3FB3A62}" type="slidenum">
              <a:rPr lang="en-US" altLang="en-US"/>
              <a:pPr/>
              <a:t>‹#›</a:t>
            </a:fld>
            <a:endParaRPr lang="en-US" altLang="en-US"/>
          </a:p>
        </p:txBody>
      </p:sp>
      <p:sp>
        <p:nvSpPr>
          <p:cNvPr id="6" name="Footer Placeholder 5"/>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598834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Slide Number Placeholder 4"/>
          <p:cNvSpPr>
            <a:spLocks noGrp="1"/>
          </p:cNvSpPr>
          <p:nvPr>
            <p:ph type="sldNum" sz="quarter" idx="11"/>
          </p:nvPr>
        </p:nvSpPr>
        <p:spPr/>
        <p:txBody>
          <a:bodyPr/>
          <a:lstStyle>
            <a:lvl1pPr>
              <a:defRPr/>
            </a:lvl1pPr>
          </a:lstStyle>
          <a:p>
            <a:fld id="{2BAE6DED-31F0-49FC-A7EB-6AA3336E7404}" type="slidenum">
              <a:rPr lang="en-US" altLang="en-US"/>
              <a:pPr/>
              <a:t>‹#›</a:t>
            </a:fld>
            <a:endParaRPr lang="en-US" altLang="en-US"/>
          </a:p>
        </p:txBody>
      </p:sp>
      <p:sp>
        <p:nvSpPr>
          <p:cNvPr id="6" name="Footer Placeholder 5"/>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317063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Slide Number Placeholder 4"/>
          <p:cNvSpPr>
            <a:spLocks noGrp="1"/>
          </p:cNvSpPr>
          <p:nvPr>
            <p:ph type="sldNum" sz="quarter" idx="11"/>
          </p:nvPr>
        </p:nvSpPr>
        <p:spPr/>
        <p:txBody>
          <a:bodyPr/>
          <a:lstStyle>
            <a:lvl1pPr>
              <a:defRPr/>
            </a:lvl1pPr>
          </a:lstStyle>
          <a:p>
            <a:fld id="{79C5D22B-A553-4C2D-BB31-A0FEDF8DF279}" type="slidenum">
              <a:rPr lang="en-US" altLang="en-US"/>
              <a:pPr/>
              <a:t>‹#›</a:t>
            </a:fld>
            <a:endParaRPr lang="en-US" altLang="en-US"/>
          </a:p>
        </p:txBody>
      </p:sp>
      <p:sp>
        <p:nvSpPr>
          <p:cNvPr id="6" name="Footer Placeholder 5"/>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469673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Slide Number Placeholder 4"/>
          <p:cNvSpPr>
            <a:spLocks noGrp="1"/>
          </p:cNvSpPr>
          <p:nvPr>
            <p:ph type="sldNum" sz="quarter" idx="11"/>
          </p:nvPr>
        </p:nvSpPr>
        <p:spPr/>
        <p:txBody>
          <a:bodyPr/>
          <a:lstStyle>
            <a:lvl1pPr>
              <a:defRPr/>
            </a:lvl1pPr>
          </a:lstStyle>
          <a:p>
            <a:fld id="{703DF8B0-38BA-42C1-AB1D-22D2169675C1}" type="slidenum">
              <a:rPr lang="en-US" altLang="en-US"/>
              <a:pPr/>
              <a:t>‹#›</a:t>
            </a:fld>
            <a:endParaRPr lang="en-US" altLang="en-US"/>
          </a:p>
        </p:txBody>
      </p:sp>
      <p:sp>
        <p:nvSpPr>
          <p:cNvPr id="6" name="Footer Placeholder 5"/>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34822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Slide Number Placeholder 5"/>
          <p:cNvSpPr>
            <a:spLocks noGrp="1"/>
          </p:cNvSpPr>
          <p:nvPr>
            <p:ph type="sldNum" sz="quarter" idx="11"/>
          </p:nvPr>
        </p:nvSpPr>
        <p:spPr/>
        <p:txBody>
          <a:bodyPr/>
          <a:lstStyle>
            <a:lvl1pPr>
              <a:defRPr/>
            </a:lvl1pPr>
          </a:lstStyle>
          <a:p>
            <a:fld id="{CDAD7C81-EFB9-4B34-8747-9750E13791E0}" type="slidenum">
              <a:rPr lang="en-US" altLang="en-US"/>
              <a:pPr/>
              <a:t>‹#›</a:t>
            </a:fld>
            <a:endParaRPr lang="en-US" altLang="en-US"/>
          </a:p>
        </p:txBody>
      </p:sp>
      <p:sp>
        <p:nvSpPr>
          <p:cNvPr id="7" name="Footer Placeholder 6"/>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2709328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Slide Number Placeholder 7"/>
          <p:cNvSpPr>
            <a:spLocks noGrp="1"/>
          </p:cNvSpPr>
          <p:nvPr>
            <p:ph type="sldNum" sz="quarter" idx="11"/>
          </p:nvPr>
        </p:nvSpPr>
        <p:spPr/>
        <p:txBody>
          <a:bodyPr/>
          <a:lstStyle>
            <a:lvl1pPr>
              <a:defRPr/>
            </a:lvl1pPr>
          </a:lstStyle>
          <a:p>
            <a:fld id="{4C2A7254-78BC-4383-A1F5-10C0497713CE}" type="slidenum">
              <a:rPr lang="en-US" altLang="en-US"/>
              <a:pPr/>
              <a:t>‹#›</a:t>
            </a:fld>
            <a:endParaRPr lang="en-US" altLang="en-US"/>
          </a:p>
        </p:txBody>
      </p:sp>
      <p:sp>
        <p:nvSpPr>
          <p:cNvPr id="9" name="Footer Placeholder 8"/>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2750045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Slide Number Placeholder 3"/>
          <p:cNvSpPr>
            <a:spLocks noGrp="1"/>
          </p:cNvSpPr>
          <p:nvPr>
            <p:ph type="sldNum" sz="quarter" idx="11"/>
          </p:nvPr>
        </p:nvSpPr>
        <p:spPr/>
        <p:txBody>
          <a:bodyPr/>
          <a:lstStyle>
            <a:lvl1pPr>
              <a:defRPr/>
            </a:lvl1pPr>
          </a:lstStyle>
          <a:p>
            <a:fld id="{89D447CB-BD91-43D2-8F70-6D6886AC56F5}" type="slidenum">
              <a:rPr lang="en-US" altLang="en-US"/>
              <a:pPr/>
              <a:t>‹#›</a:t>
            </a:fld>
            <a:endParaRPr lang="en-US" altLang="en-US"/>
          </a:p>
        </p:txBody>
      </p:sp>
      <p:sp>
        <p:nvSpPr>
          <p:cNvPr id="5" name="Footer Placeholder 4"/>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2904887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Slide Number Placeholder 2"/>
          <p:cNvSpPr>
            <a:spLocks noGrp="1"/>
          </p:cNvSpPr>
          <p:nvPr>
            <p:ph type="sldNum" sz="quarter" idx="11"/>
          </p:nvPr>
        </p:nvSpPr>
        <p:spPr/>
        <p:txBody>
          <a:bodyPr/>
          <a:lstStyle>
            <a:lvl1pPr>
              <a:defRPr/>
            </a:lvl1pPr>
          </a:lstStyle>
          <a:p>
            <a:fld id="{966C344B-A667-4339-9966-BC4B73873561}" type="slidenum">
              <a:rPr lang="en-US" altLang="en-US"/>
              <a:pPr/>
              <a:t>‹#›</a:t>
            </a:fld>
            <a:endParaRPr lang="en-US" altLang="en-US"/>
          </a:p>
        </p:txBody>
      </p:sp>
      <p:sp>
        <p:nvSpPr>
          <p:cNvPr id="4" name="Footer Placeholder 3"/>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955902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Slide Number Placeholder 5"/>
          <p:cNvSpPr>
            <a:spLocks noGrp="1"/>
          </p:cNvSpPr>
          <p:nvPr>
            <p:ph type="sldNum" sz="quarter" idx="11"/>
          </p:nvPr>
        </p:nvSpPr>
        <p:spPr/>
        <p:txBody>
          <a:bodyPr/>
          <a:lstStyle>
            <a:lvl1pPr>
              <a:defRPr/>
            </a:lvl1pPr>
          </a:lstStyle>
          <a:p>
            <a:fld id="{4A579824-2BD0-41F3-AABC-BB667B9DFCF8}" type="slidenum">
              <a:rPr lang="en-US" altLang="en-US"/>
              <a:pPr/>
              <a:t>‹#›</a:t>
            </a:fld>
            <a:endParaRPr lang="en-US" altLang="en-US"/>
          </a:p>
        </p:txBody>
      </p:sp>
      <p:sp>
        <p:nvSpPr>
          <p:cNvPr id="7" name="Footer Placeholder 6"/>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3293776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Slide Number Placeholder 5"/>
          <p:cNvSpPr>
            <a:spLocks noGrp="1"/>
          </p:cNvSpPr>
          <p:nvPr>
            <p:ph type="sldNum" sz="quarter" idx="11"/>
          </p:nvPr>
        </p:nvSpPr>
        <p:spPr/>
        <p:txBody>
          <a:bodyPr/>
          <a:lstStyle>
            <a:lvl1pPr>
              <a:defRPr/>
            </a:lvl1pPr>
          </a:lstStyle>
          <a:p>
            <a:fld id="{5B012A4C-072D-440B-9263-5F014BD2ED20}" type="slidenum">
              <a:rPr lang="en-US" altLang="en-US"/>
              <a:pPr/>
              <a:t>‹#›</a:t>
            </a:fld>
            <a:endParaRPr lang="en-US" altLang="en-US"/>
          </a:p>
        </p:txBody>
      </p:sp>
      <p:sp>
        <p:nvSpPr>
          <p:cNvPr id="7" name="Footer Placeholder 6"/>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965234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4733" name="Rectangle 13"/>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ltLang="en-US"/>
          </a:p>
        </p:txBody>
      </p:sp>
      <p:sp>
        <p:nvSpPr>
          <p:cNvPr id="414735" name="Rectangle 15"/>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81BEF125-CFD2-4323-B9BC-BF6F8D13FC4A}" type="slidenum">
              <a:rPr lang="en-US" altLang="en-US"/>
              <a:pPr/>
              <a:t>‹#›</a:t>
            </a:fld>
            <a:endParaRPr lang="en-US" altLang="en-US"/>
          </a:p>
        </p:txBody>
      </p:sp>
      <p:grpSp>
        <p:nvGrpSpPr>
          <p:cNvPr id="414739" name="Group 19"/>
          <p:cNvGrpSpPr>
            <a:grpSpLocks/>
          </p:cNvGrpSpPr>
          <p:nvPr/>
        </p:nvGrpSpPr>
        <p:grpSpPr bwMode="auto">
          <a:xfrm>
            <a:off x="0" y="0"/>
            <a:ext cx="9140825" cy="6850063"/>
            <a:chOff x="0" y="0"/>
            <a:chExt cx="5758" cy="4315"/>
          </a:xfrm>
        </p:grpSpPr>
        <p:grpSp>
          <p:nvGrpSpPr>
            <p:cNvPr id="414738" name="Group 18"/>
            <p:cNvGrpSpPr>
              <a:grpSpLocks/>
            </p:cNvGrpSpPr>
            <p:nvPr userDrawn="1"/>
          </p:nvGrpSpPr>
          <p:grpSpPr bwMode="auto">
            <a:xfrm>
              <a:off x="1728" y="2230"/>
              <a:ext cx="4027" cy="2085"/>
              <a:chOff x="1728" y="2230"/>
              <a:chExt cx="4027" cy="2085"/>
            </a:xfrm>
          </p:grpSpPr>
          <p:sp>
            <p:nvSpPr>
              <p:cNvPr id="414725" name="Freeform 5"/>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4726" name="Freeform 6"/>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4727" name="Freeform 7"/>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4728" name="Freeform 8"/>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4729" name="Freeform 9"/>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14730" name="Freeform 10"/>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4723" name="Freeform 3"/>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14731" name="Rectangle 11"/>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14734" name="Rectangle 14"/>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endParaRPr lang="en-US" altLang="en-US"/>
          </a:p>
        </p:txBody>
      </p:sp>
      <p:sp>
        <p:nvSpPr>
          <p:cNvPr id="414740" name="Rectangle 20"/>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2" tx1="lt1" bg2="dk1"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1" fontAlgn="base" hangingPunct="1">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hyperlink" Target="mailto:Joint.Intake@dhs.gov" TargetMode="External"/><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ice.gov/"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1143000" cy="68580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Garamond" pitchFamily="18" charset="0"/>
            </a:endParaRPr>
          </a:p>
        </p:txBody>
      </p:sp>
      <p:sp>
        <p:nvSpPr>
          <p:cNvPr id="2" name="Title 1"/>
          <p:cNvSpPr>
            <a:spLocks noGrp="1"/>
          </p:cNvSpPr>
          <p:nvPr>
            <p:ph type="ctrTitle" sz="quarter"/>
          </p:nvPr>
        </p:nvSpPr>
        <p:spPr>
          <a:xfrm>
            <a:off x="838200" y="1752600"/>
            <a:ext cx="8305800" cy="1920875"/>
          </a:xfrm>
        </p:spPr>
        <p:txBody>
          <a:bodyPr anchor="t"/>
          <a:lstStyle/>
          <a:p>
            <a:r>
              <a:rPr lang="en-US" sz="4000" b="0" dirty="0">
                <a:effectLst/>
                <a:latin typeface="Times New Roman" panose="02020603050405020304" pitchFamily="18" charset="0"/>
                <a:cs typeface="Times New Roman" panose="02020603050405020304" pitchFamily="18" charset="0"/>
              </a:rPr>
              <a:t>Harford County Sheriff’s Office</a:t>
            </a:r>
            <a:br>
              <a:rPr lang="en-US" sz="4000" b="0" dirty="0">
                <a:effectLst/>
                <a:latin typeface="Times New Roman" panose="02020603050405020304" pitchFamily="18" charset="0"/>
                <a:cs typeface="Times New Roman" panose="02020603050405020304" pitchFamily="18" charset="0"/>
              </a:rPr>
            </a:br>
            <a:r>
              <a:rPr lang="en-US" sz="4000" b="0" dirty="0">
                <a:effectLst/>
                <a:latin typeface="Times New Roman" panose="02020603050405020304" pitchFamily="18" charset="0"/>
                <a:cs typeface="Times New Roman" panose="02020603050405020304" pitchFamily="18" charset="0"/>
              </a:rPr>
              <a:t>287(g) Program</a:t>
            </a:r>
          </a:p>
        </p:txBody>
      </p:sp>
      <p:sp>
        <p:nvSpPr>
          <p:cNvPr id="3" name="Subtitle 2"/>
          <p:cNvSpPr>
            <a:spLocks noGrp="1"/>
          </p:cNvSpPr>
          <p:nvPr>
            <p:ph type="subTitle" sz="quarter" idx="1"/>
          </p:nvPr>
        </p:nvSpPr>
        <p:spPr>
          <a:xfrm>
            <a:off x="1371600" y="4572000"/>
            <a:ext cx="6400800" cy="1752600"/>
          </a:xfrm>
        </p:spPr>
        <p:txBody>
          <a:bodyPr/>
          <a:lstStyle/>
          <a:p>
            <a:r>
              <a:rPr lang="en-US" sz="2800">
                <a:latin typeface="Times New Roman" panose="02020603050405020304" pitchFamily="18" charset="0"/>
                <a:cs typeface="Times New Roman" panose="02020603050405020304" pitchFamily="18" charset="0"/>
              </a:rPr>
              <a:t>Sheriff Jeffrey R. Gahler</a:t>
            </a:r>
          </a:p>
          <a:p>
            <a:r>
              <a:rPr lang="en-US" sz="2800">
                <a:latin typeface="Times New Roman" panose="02020603050405020304" pitchFamily="18" charset="0"/>
                <a:cs typeface="Times New Roman" panose="02020603050405020304" pitchFamily="18" charset="0"/>
              </a:rPr>
              <a:t>Harford County Sheriff’s Office</a:t>
            </a:r>
            <a:endParaRPr lang="en-US" sz="2800" dirty="0">
              <a:latin typeface="Times New Roman" panose="02020603050405020304" pitchFamily="18" charset="0"/>
              <a:cs typeface="Times New Roman" panose="02020603050405020304" pitchFamily="18" charset="0"/>
            </a:endParaRPr>
          </a:p>
        </p:txBody>
      </p:sp>
      <p:pic>
        <p:nvPicPr>
          <p:cNvPr id="9" name="Picture 6" descr="C:\Documents and Settings\KCARMACK\My Documents\My Pictures\ice_badge.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09236" y="5486400"/>
            <a:ext cx="974725" cy="1295400"/>
          </a:xfrm>
          <a:prstGeom prst="rect">
            <a:avLst/>
          </a:prstGeom>
          <a:noFill/>
          <a:ln w="9525">
            <a:noFill/>
            <a:miter lim="800000"/>
            <a:headEnd/>
            <a:tailEnd/>
          </a:ln>
        </p:spPr>
      </p:pic>
      <p:pic>
        <p:nvPicPr>
          <p:cNvPr id="1028" name="Picture 4" descr="H:\287(G)\287(g) HARFORD\HSCO Patch.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135" y="152400"/>
            <a:ext cx="963826" cy="128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1682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1143000" cy="68580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Garamond" pitchFamily="18" charset="0"/>
            </a:endParaRPr>
          </a:p>
        </p:txBody>
      </p:sp>
      <p:sp>
        <p:nvSpPr>
          <p:cNvPr id="6" name="Title 5"/>
          <p:cNvSpPr>
            <a:spLocks noGrp="1"/>
          </p:cNvSpPr>
          <p:nvPr>
            <p:ph type="ctrTitle" sz="quarter"/>
          </p:nvPr>
        </p:nvSpPr>
        <p:spPr>
          <a:xfrm>
            <a:off x="1122405" y="533400"/>
            <a:ext cx="7772400" cy="1447800"/>
          </a:xfrm>
        </p:spPr>
        <p:txBody>
          <a:bodyPr anchor="t"/>
          <a:lstStyle/>
          <a:p>
            <a:r>
              <a:rPr lang="en-US" sz="4400" b="0" dirty="0">
                <a:effectLst/>
                <a:latin typeface="Times New Roman" panose="02020603050405020304" pitchFamily="18" charset="0"/>
                <a:cs typeface="Times New Roman" panose="02020603050405020304" pitchFamily="18" charset="0"/>
              </a:rPr>
              <a:t>I.C.E. priorities set forth by E.O. dated January 25, 2017 cont.</a:t>
            </a:r>
            <a:br>
              <a:rPr lang="en-US" sz="4400" b="0" dirty="0">
                <a:effectLst/>
                <a:latin typeface="Times New Roman" panose="02020603050405020304" pitchFamily="18" charset="0"/>
                <a:cs typeface="Times New Roman" panose="02020603050405020304" pitchFamily="18" charset="0"/>
              </a:rPr>
            </a:br>
            <a:endParaRPr lang="en-US" sz="4400" b="0" dirty="0">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1143000" y="2286000"/>
            <a:ext cx="7772400" cy="3539430"/>
          </a:xfrm>
          <a:prstGeom prst="rect">
            <a:avLst/>
          </a:prstGeom>
          <a:noFill/>
        </p:spPr>
        <p:txBody>
          <a:bodyPr wrap="square" rtlCol="0">
            <a:spAutoFit/>
          </a:bodyPr>
          <a:lstStyle/>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Have abused any program related to the receipt of public benefits.</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Are subject to a final order of removal but have not complied with their legal obligation.</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In the judgement of an I.C.E. official, poses a risk to public safety or national security.</a:t>
            </a:r>
          </a:p>
        </p:txBody>
      </p:sp>
      <p:pic>
        <p:nvPicPr>
          <p:cNvPr id="8" name="Picture 4" descr="H:\287(G)\287(g) HARFORD\HSCO Patch.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135" y="1524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Documents and Settings\KCARMACK\My Documents\My Pictures\ice_badge.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09236" y="5486400"/>
            <a:ext cx="974725" cy="1295400"/>
          </a:xfrm>
          <a:prstGeom prst="rect">
            <a:avLst/>
          </a:prstGeom>
          <a:noFill/>
          <a:ln w="9525">
            <a:noFill/>
            <a:miter lim="800000"/>
            <a:headEnd/>
            <a:tailEnd/>
          </a:ln>
        </p:spPr>
      </p:pic>
    </p:spTree>
    <p:extLst>
      <p:ext uri="{BB962C8B-B14F-4D97-AF65-F5344CB8AC3E}">
        <p14:creationId xmlns:p14="http://schemas.microsoft.com/office/powerpoint/2010/main" val="109256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287(G)\287(g) HARFORD\HSCO Patch.png">
            <a:extLst>
              <a:ext uri="{FF2B5EF4-FFF2-40B4-BE49-F238E27FC236}">
                <a16:creationId xmlns:a16="http://schemas.microsoft.com/office/drawing/2014/main" id="{51124355-B3D9-46C0-AEEF-9CFCEC2622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135" y="1524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6" descr="C:\Documents and Settings\KCARMACK\My Documents\My Pictures\ice_badge.gif">
            <a:extLst>
              <a:ext uri="{FF2B5EF4-FFF2-40B4-BE49-F238E27FC236}">
                <a16:creationId xmlns:a16="http://schemas.microsoft.com/office/drawing/2014/main" id="{09DD3BFC-E1A7-4C3D-B3E6-56E5AF046581}"/>
              </a:ext>
            </a:extLst>
          </p:cNvPr>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09236" y="5486400"/>
            <a:ext cx="974725" cy="1295400"/>
          </a:xfrm>
          <a:prstGeom prst="rect">
            <a:avLst/>
          </a:prstGeom>
          <a:noFill/>
          <a:ln w="9525">
            <a:noFill/>
            <a:miter lim="800000"/>
            <a:headEnd/>
            <a:tailEnd/>
          </a:ln>
        </p:spPr>
      </p:pic>
      <p:sp>
        <p:nvSpPr>
          <p:cNvPr id="4" name="Rectangle 3">
            <a:extLst>
              <a:ext uri="{FF2B5EF4-FFF2-40B4-BE49-F238E27FC236}">
                <a16:creationId xmlns:a16="http://schemas.microsoft.com/office/drawing/2014/main" id="{F04CF353-AEF7-45AD-9577-15AB0432CE59}"/>
              </a:ext>
            </a:extLst>
          </p:cNvPr>
          <p:cNvSpPr/>
          <p:nvPr/>
        </p:nvSpPr>
        <p:spPr>
          <a:xfrm>
            <a:off x="1600200" y="685800"/>
            <a:ext cx="5257800" cy="5693866"/>
          </a:xfrm>
          <a:prstGeom prst="rect">
            <a:avLst/>
          </a:prstGeom>
        </p:spPr>
        <p:txBody>
          <a:bodyPr wrap="square">
            <a:spAutoFit/>
          </a:bodyPr>
          <a:lstStyle/>
          <a:p>
            <a:r>
              <a:rPr lang="en-US" sz="4000" b="1" dirty="0">
                <a:latin typeface="Times New Roman" panose="02020603050405020304" pitchFamily="18" charset="0"/>
                <a:cs typeface="Times New Roman" panose="02020603050405020304" pitchFamily="18" charset="0"/>
              </a:rPr>
              <a:t>Training Requirements</a:t>
            </a:r>
          </a:p>
          <a:p>
            <a:endParaRPr lang="en-US" dirty="0"/>
          </a:p>
          <a:p>
            <a:endParaRPr lang="en-US" dirty="0"/>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ICE provides a four-week basic training program and a one-week refresher training program (completed every two years) conducted by certified instructors at the Federal Law Enforcement Training Center (FLETC) ICE Academy (ICEA) in Charleston, SC.  Cross-cultural communication and the avoidance of racial profiling is required training. </a:t>
            </a:r>
          </a:p>
          <a:p>
            <a:pPr marL="285750"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In addition, Designated Immigration Officers (DIOs) annually complete online training courses related to immigration enforcement activities.  </a:t>
            </a:r>
          </a:p>
          <a:p>
            <a:pPr marL="285750"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DIOs receive the same training in Immigration and Nationality Law as ICE officers.  All training, to include transportation, lodging, and meals is provided and paid for by ICE.</a:t>
            </a:r>
          </a:p>
        </p:txBody>
      </p:sp>
    </p:spTree>
    <p:extLst>
      <p:ext uri="{BB962C8B-B14F-4D97-AF65-F5344CB8AC3E}">
        <p14:creationId xmlns:p14="http://schemas.microsoft.com/office/powerpoint/2010/main" val="2955490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1143000" cy="68580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Garamond" pitchFamily="18" charset="0"/>
            </a:endParaRPr>
          </a:p>
        </p:txBody>
      </p:sp>
      <p:sp>
        <p:nvSpPr>
          <p:cNvPr id="6" name="Title 5"/>
          <p:cNvSpPr>
            <a:spLocks noGrp="1"/>
          </p:cNvSpPr>
          <p:nvPr>
            <p:ph type="ctrTitle" sz="quarter"/>
          </p:nvPr>
        </p:nvSpPr>
        <p:spPr>
          <a:xfrm>
            <a:off x="1122405" y="533400"/>
            <a:ext cx="7772400" cy="1447800"/>
          </a:xfrm>
        </p:spPr>
        <p:txBody>
          <a:bodyPr anchor="t"/>
          <a:lstStyle/>
          <a:p>
            <a:r>
              <a:rPr lang="en-US" sz="4000" b="0" dirty="0">
                <a:effectLst/>
                <a:latin typeface="Times New Roman" panose="02020603050405020304" pitchFamily="18" charset="0"/>
                <a:cs typeface="Times New Roman" panose="02020603050405020304" pitchFamily="18" charset="0"/>
              </a:rPr>
              <a:t>Who Is Investigated About Their Immigration Status?</a:t>
            </a:r>
            <a:br>
              <a:rPr lang="en-US" sz="4400" b="0" dirty="0">
                <a:effectLst/>
                <a:latin typeface="Times New Roman" panose="02020603050405020304" pitchFamily="18" charset="0"/>
                <a:cs typeface="Times New Roman" panose="02020603050405020304" pitchFamily="18" charset="0"/>
              </a:rPr>
            </a:br>
            <a:endParaRPr lang="en-US" sz="4400" b="0" dirty="0">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1143000" y="2286000"/>
            <a:ext cx="7772400" cy="3416320"/>
          </a:xfrm>
          <a:prstGeom prst="rect">
            <a:avLst/>
          </a:prstGeom>
          <a:noFill/>
        </p:spPr>
        <p:txBody>
          <a:bodyPr wrap="square" rtlCol="0">
            <a:spAutoFit/>
          </a:bodyPr>
          <a:lstStyle/>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100% of all arrests / intakes brought to the Detention Center are screened.  Those who are interviewed regarding their immigration status are provided language translation services provided by DHS and offered consular access.</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No “on the street” officers are trained to conduct immigration enforcement. </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287(g) trained Correctional Deputies authority resides solely within the confines of the Detention Center.</a:t>
            </a:r>
          </a:p>
        </p:txBody>
      </p:sp>
      <p:pic>
        <p:nvPicPr>
          <p:cNvPr id="8" name="Picture 4" descr="H:\287(G)\287(g) HARFORD\HSCO Patch.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135" y="1524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Documents and Settings\KCARMACK\My Documents\My Pictures\ice_badge.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09236" y="5486400"/>
            <a:ext cx="974725" cy="1295400"/>
          </a:xfrm>
          <a:prstGeom prst="rect">
            <a:avLst/>
          </a:prstGeom>
          <a:noFill/>
          <a:ln w="9525">
            <a:noFill/>
            <a:miter lim="800000"/>
            <a:headEnd/>
            <a:tailEnd/>
          </a:ln>
        </p:spPr>
      </p:pic>
    </p:spTree>
    <p:extLst>
      <p:ext uri="{BB962C8B-B14F-4D97-AF65-F5344CB8AC3E}">
        <p14:creationId xmlns:p14="http://schemas.microsoft.com/office/powerpoint/2010/main" val="3740144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1143000" cy="68580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Garamond" pitchFamily="18" charset="0"/>
            </a:endParaRPr>
          </a:p>
        </p:txBody>
      </p:sp>
      <p:sp>
        <p:nvSpPr>
          <p:cNvPr id="6" name="Title 5"/>
          <p:cNvSpPr>
            <a:spLocks noGrp="1"/>
          </p:cNvSpPr>
          <p:nvPr>
            <p:ph type="ctrTitle" sz="quarter"/>
          </p:nvPr>
        </p:nvSpPr>
        <p:spPr>
          <a:xfrm>
            <a:off x="1122405" y="533400"/>
            <a:ext cx="7772400" cy="1447800"/>
          </a:xfrm>
        </p:spPr>
        <p:txBody>
          <a:bodyPr anchor="t"/>
          <a:lstStyle/>
          <a:p>
            <a:r>
              <a:rPr lang="en-US" sz="4400" b="0" dirty="0">
                <a:effectLst/>
                <a:latin typeface="Times New Roman" panose="02020603050405020304" pitchFamily="18" charset="0"/>
                <a:cs typeface="Times New Roman" panose="02020603050405020304" pitchFamily="18" charset="0"/>
              </a:rPr>
              <a:t>May 24, 2017-May 24, 2018 </a:t>
            </a:r>
            <a:br>
              <a:rPr lang="en-US" sz="4400" b="0" dirty="0">
                <a:effectLst/>
                <a:latin typeface="Times New Roman" panose="02020603050405020304" pitchFamily="18" charset="0"/>
                <a:cs typeface="Times New Roman" panose="02020603050405020304" pitchFamily="18" charset="0"/>
              </a:rPr>
            </a:br>
            <a:r>
              <a:rPr lang="en-US" sz="4400" b="0" dirty="0">
                <a:effectLst/>
                <a:latin typeface="Times New Roman" panose="02020603050405020304" pitchFamily="18" charset="0"/>
                <a:cs typeface="Times New Roman" panose="02020603050405020304" pitchFamily="18" charset="0"/>
              </a:rPr>
              <a:t>Statistics</a:t>
            </a:r>
          </a:p>
        </p:txBody>
      </p:sp>
      <p:sp>
        <p:nvSpPr>
          <p:cNvPr id="7" name="TextBox 6"/>
          <p:cNvSpPr txBox="1"/>
          <p:nvPr/>
        </p:nvSpPr>
        <p:spPr>
          <a:xfrm>
            <a:off x="1143000" y="2286000"/>
            <a:ext cx="7772400" cy="4031873"/>
          </a:xfrm>
          <a:prstGeom prst="rect">
            <a:avLst/>
          </a:prstGeom>
          <a:noFill/>
        </p:spPr>
        <p:txBody>
          <a:bodyPr wrap="square" rtlCol="0">
            <a:spAutoFit/>
          </a:bodyPr>
          <a:lstStyle/>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139 Foreign Born Encounters</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30 (21.5%) ICE cases comprising 12 different countries</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109 had no ICE enforcement activity (naturalized citizens, those already in proceedings and having minor new crimes and/or lawfully present and not amenable to removal).</a:t>
            </a:r>
          </a:p>
        </p:txBody>
      </p:sp>
      <p:pic>
        <p:nvPicPr>
          <p:cNvPr id="8" name="Picture 4" descr="H:\287(G)\287(g) HARFORD\HSCO Patch.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135" y="1524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Documents and Settings\KCARMACK\My Documents\My Pictures\ice_badge.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09236" y="5486400"/>
            <a:ext cx="974725" cy="1295400"/>
          </a:xfrm>
          <a:prstGeom prst="rect">
            <a:avLst/>
          </a:prstGeom>
          <a:noFill/>
          <a:ln w="9525">
            <a:noFill/>
            <a:miter lim="800000"/>
            <a:headEnd/>
            <a:tailEnd/>
          </a:ln>
        </p:spPr>
      </p:pic>
    </p:spTree>
    <p:extLst>
      <p:ext uri="{BB962C8B-B14F-4D97-AF65-F5344CB8AC3E}">
        <p14:creationId xmlns:p14="http://schemas.microsoft.com/office/powerpoint/2010/main" val="9572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a:latin typeface="Times New Roman" panose="02020603050405020304" pitchFamily="18" charset="0"/>
                <a:cs typeface="Times New Roman" panose="02020603050405020304" pitchFamily="18" charset="0"/>
              </a:rPr>
              <a:t>Country Statistics for Enforcement Actions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0600993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2400" y="76199"/>
            <a:ext cx="990600" cy="1316621"/>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631" y="5562600"/>
            <a:ext cx="796807" cy="1066800"/>
          </a:xfrm>
          <a:prstGeom prst="rect">
            <a:avLst/>
          </a:prstGeom>
        </p:spPr>
      </p:pic>
    </p:spTree>
    <p:extLst>
      <p:ext uri="{BB962C8B-B14F-4D97-AF65-F5344CB8AC3E}">
        <p14:creationId xmlns:p14="http://schemas.microsoft.com/office/powerpoint/2010/main" val="1541147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CD114-407F-427F-804B-309D265AF063}"/>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287(g) Complaint Process</a:t>
            </a:r>
          </a:p>
        </p:txBody>
      </p:sp>
      <p:pic>
        <p:nvPicPr>
          <p:cNvPr id="3" name="Picture 2">
            <a:extLst>
              <a:ext uri="{FF2B5EF4-FFF2-40B4-BE49-F238E27FC236}">
                <a16:creationId xmlns:a16="http://schemas.microsoft.com/office/drawing/2014/main" id="{40405530-5845-40E6-BC68-D76E3571A0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76199"/>
            <a:ext cx="990600" cy="1316621"/>
          </a:xfrm>
          <a:prstGeom prst="rect">
            <a:avLst/>
          </a:prstGeom>
        </p:spPr>
      </p:pic>
      <p:sp>
        <p:nvSpPr>
          <p:cNvPr id="4" name="Rectangle 3">
            <a:extLst>
              <a:ext uri="{FF2B5EF4-FFF2-40B4-BE49-F238E27FC236}">
                <a16:creationId xmlns:a16="http://schemas.microsoft.com/office/drawing/2014/main" id="{E00C41B3-64DE-40D7-9D1D-4566A6F7B18C}"/>
              </a:ext>
            </a:extLst>
          </p:cNvPr>
          <p:cNvSpPr/>
          <p:nvPr/>
        </p:nvSpPr>
        <p:spPr>
          <a:xfrm>
            <a:off x="495300" y="1417638"/>
            <a:ext cx="8229600" cy="4154984"/>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Complaints regarding the 287(g) program will be accepted from any source to include law enforcement agencies (LEAs), participating LEA personnel, inmates, and the public. To report a 287(g) complaint please contact one of the following Department of Homeland Security (DHS) components:</a:t>
            </a:r>
          </a:p>
          <a:p>
            <a:endParaRPr lang="en-US" sz="24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Telephonically to the DHS Office of the Inspector General (DHS OIG). Toll free number 1-800-323-8603; or</a:t>
            </a:r>
          </a:p>
          <a:p>
            <a:pP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Telephonically to the ICE Office of Professional Responsibility (OPR) at the Joint Intake Center (JIC) in Washington, D.C. Toll-free number 1-877-246-8253, or email </a:t>
            </a:r>
            <a:r>
              <a:rPr lang="en-US" sz="2400" dirty="0">
                <a:latin typeface="Times New Roman" panose="02020603050405020304" pitchFamily="18" charset="0"/>
                <a:cs typeface="Times New Roman" panose="02020603050405020304" pitchFamily="18" charset="0"/>
                <a:hlinkClick r:id="rId3"/>
              </a:rPr>
              <a:t>Joint.Intake@dhs.gov</a:t>
            </a:r>
            <a:r>
              <a:rPr lang="en-US" sz="2400" dirty="0">
                <a:latin typeface="Times New Roman" panose="02020603050405020304" pitchFamily="18" charset="0"/>
                <a:cs typeface="Times New Roman" panose="02020603050405020304" pitchFamily="18" charset="0"/>
              </a:rPr>
              <a:t>; or</a:t>
            </a:r>
          </a:p>
        </p:txBody>
      </p:sp>
      <p:pic>
        <p:nvPicPr>
          <p:cNvPr id="5" name="Picture 4">
            <a:extLst>
              <a:ext uri="{FF2B5EF4-FFF2-40B4-BE49-F238E27FC236}">
                <a16:creationId xmlns:a16="http://schemas.microsoft.com/office/drawing/2014/main" id="{B148FA16-A9EC-4659-AF51-8B13EBB76E1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631" y="5562600"/>
            <a:ext cx="796807" cy="1066800"/>
          </a:xfrm>
          <a:prstGeom prst="rect">
            <a:avLst/>
          </a:prstGeom>
        </p:spPr>
      </p:pic>
    </p:spTree>
    <p:extLst>
      <p:ext uri="{BB962C8B-B14F-4D97-AF65-F5344CB8AC3E}">
        <p14:creationId xmlns:p14="http://schemas.microsoft.com/office/powerpoint/2010/main" val="4031186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7FC68-126F-4454-9ABD-F5B26525763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Complaint Process cont.</a:t>
            </a:r>
          </a:p>
        </p:txBody>
      </p:sp>
      <p:sp>
        <p:nvSpPr>
          <p:cNvPr id="3" name="Rectangle 2">
            <a:extLst>
              <a:ext uri="{FF2B5EF4-FFF2-40B4-BE49-F238E27FC236}">
                <a16:creationId xmlns:a16="http://schemas.microsoft.com/office/drawing/2014/main" id="{0073E421-3B88-49CC-9B49-80006D784B0B}"/>
              </a:ext>
            </a:extLst>
          </p:cNvPr>
          <p:cNvSpPr/>
          <p:nvPr/>
        </p:nvSpPr>
        <p:spPr>
          <a:xfrm>
            <a:off x="1295400" y="1720840"/>
            <a:ext cx="7391400" cy="4524315"/>
          </a:xfrm>
          <a:prstGeom prst="rect">
            <a:avLst/>
          </a:prstGeom>
        </p:spPr>
        <p:txBody>
          <a:bodyPr wrap="square">
            <a:spAutoFit/>
          </a:bodyPr>
          <a:lstStyle/>
          <a:p>
            <a:pP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Via mail as follows:</a:t>
            </a:r>
          </a:p>
          <a:p>
            <a:pPr>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Department of Homeland Security</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Immigration and Customs Enforcement</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Office of Professional Responsibility</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P.O. Box 14475</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Pennsylvania Avenue NW</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Washington D.C.  20044</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 copy of the complaint will be forwarded to the DHS Office for Civil Rights and Civil Liberties (CRCL) Review and Compliance.</a:t>
            </a:r>
          </a:p>
        </p:txBody>
      </p:sp>
      <p:pic>
        <p:nvPicPr>
          <p:cNvPr id="4" name="Picture 3">
            <a:extLst>
              <a:ext uri="{FF2B5EF4-FFF2-40B4-BE49-F238E27FC236}">
                <a16:creationId xmlns:a16="http://schemas.microsoft.com/office/drawing/2014/main" id="{21BEDCE6-A1A2-440D-9C27-50EE50019D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631" y="5562600"/>
            <a:ext cx="796807" cy="1066800"/>
          </a:xfrm>
          <a:prstGeom prst="rect">
            <a:avLst/>
          </a:prstGeom>
        </p:spPr>
      </p:pic>
      <p:pic>
        <p:nvPicPr>
          <p:cNvPr id="5" name="Picture 4">
            <a:extLst>
              <a:ext uri="{FF2B5EF4-FFF2-40B4-BE49-F238E27FC236}">
                <a16:creationId xmlns:a16="http://schemas.microsoft.com/office/drawing/2014/main" id="{0E57D9F8-AB97-4119-8EF5-BD564139AF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76199"/>
            <a:ext cx="990600" cy="1316621"/>
          </a:xfrm>
          <a:prstGeom prst="rect">
            <a:avLst/>
          </a:prstGeom>
        </p:spPr>
      </p:pic>
    </p:spTree>
    <p:extLst>
      <p:ext uri="{BB962C8B-B14F-4D97-AF65-F5344CB8AC3E}">
        <p14:creationId xmlns:p14="http://schemas.microsoft.com/office/powerpoint/2010/main" val="1664144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1143000" cy="68580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Garamond" pitchFamily="18" charset="0"/>
            </a:endParaRPr>
          </a:p>
        </p:txBody>
      </p:sp>
      <p:sp>
        <p:nvSpPr>
          <p:cNvPr id="7" name="TextBox 6"/>
          <p:cNvSpPr txBox="1"/>
          <p:nvPr/>
        </p:nvSpPr>
        <p:spPr>
          <a:xfrm>
            <a:off x="1143000" y="2286000"/>
            <a:ext cx="7772400" cy="830997"/>
          </a:xfrm>
          <a:prstGeom prst="rect">
            <a:avLst/>
          </a:prstGeom>
          <a:noFill/>
        </p:spPr>
        <p:txBody>
          <a:bodyPr wrap="square" rtlCol="0">
            <a:spAutoFit/>
          </a:bodyPr>
          <a:lstStyle/>
          <a:p>
            <a:pPr algn="ctr"/>
            <a:r>
              <a:rPr lang="en-US" sz="4800" dirty="0">
                <a:latin typeface="Times New Roman" panose="02020603050405020304" pitchFamily="18" charset="0"/>
                <a:cs typeface="Times New Roman" panose="02020603050405020304" pitchFamily="18" charset="0"/>
              </a:rPr>
              <a:t>Questions?</a:t>
            </a:r>
          </a:p>
        </p:txBody>
      </p:sp>
    </p:spTree>
    <p:extLst>
      <p:ext uri="{BB962C8B-B14F-4D97-AF65-F5344CB8AC3E}">
        <p14:creationId xmlns:p14="http://schemas.microsoft.com/office/powerpoint/2010/main" val="1585054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1143000" cy="68580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Garamond" pitchFamily="18" charset="0"/>
            </a:endParaRPr>
          </a:p>
        </p:txBody>
      </p:sp>
      <p:sp>
        <p:nvSpPr>
          <p:cNvPr id="6" name="Title 5"/>
          <p:cNvSpPr>
            <a:spLocks noGrp="1"/>
          </p:cNvSpPr>
          <p:nvPr>
            <p:ph type="ctrTitle" sz="quarter"/>
          </p:nvPr>
        </p:nvSpPr>
        <p:spPr>
          <a:xfrm>
            <a:off x="1122405" y="533400"/>
            <a:ext cx="7772400" cy="1447800"/>
          </a:xfrm>
        </p:spPr>
        <p:txBody>
          <a:bodyPr anchor="t"/>
          <a:lstStyle/>
          <a:p>
            <a:r>
              <a:rPr lang="en-US" sz="4400" b="0" dirty="0">
                <a:effectLst/>
                <a:latin typeface="Times New Roman" panose="02020603050405020304" pitchFamily="18" charset="0"/>
                <a:cs typeface="Times New Roman" panose="02020603050405020304" pitchFamily="18" charset="0"/>
              </a:rPr>
              <a:t>287(g) Steering Committee Mission Statement</a:t>
            </a:r>
            <a:br>
              <a:rPr lang="en-US" sz="4400" b="0" dirty="0">
                <a:effectLst/>
                <a:latin typeface="Times New Roman" panose="02020603050405020304" pitchFamily="18" charset="0"/>
                <a:cs typeface="Times New Roman" panose="02020603050405020304" pitchFamily="18" charset="0"/>
              </a:rPr>
            </a:br>
            <a:endParaRPr lang="en-US" sz="4400" b="0" dirty="0">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1143000" y="2286000"/>
            <a:ext cx="7772400" cy="3539430"/>
          </a:xfrm>
          <a:prstGeom prst="rect">
            <a:avLst/>
          </a:prstGeom>
          <a:noFill/>
        </p:spPr>
        <p:txBody>
          <a:bodyPr wrap="square" rtlCol="0">
            <a:spAutoFit/>
          </a:bodyPr>
          <a:lstStyle/>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Improve program oversight and direction.</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Identify issues and concerns regarding immigration enforcement activities.</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Increase transparency.</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Offer the community opportunities to communicate community-level perspectives.</a:t>
            </a:r>
          </a:p>
        </p:txBody>
      </p:sp>
      <p:pic>
        <p:nvPicPr>
          <p:cNvPr id="10" name="Picture 4" descr="H:\287(G)\287(g) HARFORD\HSCO Patch.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135" y="1524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C:\Documents and Settings\KCARMACK\My Documents\My Pictures\ice_badge.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09236" y="5486400"/>
            <a:ext cx="974725" cy="1295400"/>
          </a:xfrm>
          <a:prstGeom prst="rect">
            <a:avLst/>
          </a:prstGeom>
          <a:noFill/>
          <a:ln w="9525">
            <a:noFill/>
            <a:miter lim="800000"/>
            <a:headEnd/>
            <a:tailEnd/>
          </a:ln>
        </p:spPr>
      </p:pic>
    </p:spTree>
    <p:extLst>
      <p:ext uri="{BB962C8B-B14F-4D97-AF65-F5344CB8AC3E}">
        <p14:creationId xmlns:p14="http://schemas.microsoft.com/office/powerpoint/2010/main" val="4278708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1143000" cy="68580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Garamond" pitchFamily="18" charset="0"/>
            </a:endParaRPr>
          </a:p>
        </p:txBody>
      </p:sp>
      <p:sp>
        <p:nvSpPr>
          <p:cNvPr id="6" name="Title 5"/>
          <p:cNvSpPr>
            <a:spLocks noGrp="1"/>
          </p:cNvSpPr>
          <p:nvPr>
            <p:ph type="ctrTitle" sz="quarter"/>
          </p:nvPr>
        </p:nvSpPr>
        <p:spPr>
          <a:xfrm>
            <a:off x="1122405" y="533400"/>
            <a:ext cx="7772400" cy="1447800"/>
          </a:xfrm>
        </p:spPr>
        <p:txBody>
          <a:bodyPr anchor="t"/>
          <a:lstStyle/>
          <a:p>
            <a:r>
              <a:rPr lang="en-US" sz="4400" b="0" dirty="0">
                <a:effectLst/>
                <a:latin typeface="Times New Roman" panose="02020603050405020304" pitchFamily="18" charset="0"/>
                <a:cs typeface="Times New Roman" panose="02020603050405020304" pitchFamily="18" charset="0"/>
              </a:rPr>
              <a:t>287(g) Steering Committee Vision Statement</a:t>
            </a:r>
            <a:br>
              <a:rPr lang="en-US" sz="4400" b="0" dirty="0">
                <a:effectLst/>
                <a:latin typeface="Times New Roman" panose="02020603050405020304" pitchFamily="18" charset="0"/>
                <a:cs typeface="Times New Roman" panose="02020603050405020304" pitchFamily="18" charset="0"/>
              </a:rPr>
            </a:br>
            <a:endParaRPr lang="en-US" sz="4400" b="0" dirty="0">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1143000" y="2286000"/>
            <a:ext cx="7772400" cy="255454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Create safer communities and improve national security by enhancing ICE’s ability to identify and remove criminal aliens by gaining an independent, community-level perspective on 287(g) operations.</a:t>
            </a:r>
          </a:p>
        </p:txBody>
      </p:sp>
      <p:pic>
        <p:nvPicPr>
          <p:cNvPr id="10" name="Picture 4" descr="H:\287(G)\287(g) HARFORD\HSCO Patch.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135" y="1524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C:\Documents and Settings\KCARMACK\My Documents\My Pictures\ice_badge.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09236" y="5486400"/>
            <a:ext cx="974725" cy="1295400"/>
          </a:xfrm>
          <a:prstGeom prst="rect">
            <a:avLst/>
          </a:prstGeom>
          <a:noFill/>
          <a:ln w="9525">
            <a:noFill/>
            <a:miter lim="800000"/>
            <a:headEnd/>
            <a:tailEnd/>
          </a:ln>
        </p:spPr>
      </p:pic>
    </p:spTree>
    <p:extLst>
      <p:ext uri="{BB962C8B-B14F-4D97-AF65-F5344CB8AC3E}">
        <p14:creationId xmlns:p14="http://schemas.microsoft.com/office/powerpoint/2010/main" val="1024936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1143000" cy="68580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Garamond" pitchFamily="18" charset="0"/>
            </a:endParaRPr>
          </a:p>
        </p:txBody>
      </p:sp>
      <p:sp>
        <p:nvSpPr>
          <p:cNvPr id="6" name="Title 5"/>
          <p:cNvSpPr>
            <a:spLocks noGrp="1"/>
          </p:cNvSpPr>
          <p:nvPr>
            <p:ph type="ctrTitle" sz="quarter"/>
          </p:nvPr>
        </p:nvSpPr>
        <p:spPr>
          <a:xfrm>
            <a:off x="1122405" y="533400"/>
            <a:ext cx="7772400" cy="1447800"/>
          </a:xfrm>
        </p:spPr>
        <p:txBody>
          <a:bodyPr anchor="t"/>
          <a:lstStyle/>
          <a:p>
            <a:r>
              <a:rPr lang="en-US" sz="4400" b="0" dirty="0">
                <a:effectLst/>
                <a:latin typeface="Times New Roman" panose="02020603050405020304" pitchFamily="18" charset="0"/>
                <a:cs typeface="Times New Roman" panose="02020603050405020304" pitchFamily="18" charset="0"/>
              </a:rPr>
              <a:t>287(g) Program</a:t>
            </a:r>
            <a:br>
              <a:rPr lang="en-US" sz="4400" b="0" dirty="0">
                <a:effectLst/>
                <a:latin typeface="Times New Roman" panose="02020603050405020304" pitchFamily="18" charset="0"/>
                <a:cs typeface="Times New Roman" panose="02020603050405020304" pitchFamily="18" charset="0"/>
              </a:rPr>
            </a:br>
            <a:endParaRPr lang="en-US" sz="4400" b="0" dirty="0">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1143000" y="2286000"/>
            <a:ext cx="7772400" cy="3539430"/>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Section 287(g) of the Immigration and Nationality Act was added in 1996 to authorize the Attorney General to delegate federal immigration authorities to state and local law enforcement officers.  This authority was later transferred to the Secretary of Homeland Security.</a:t>
            </a:r>
          </a:p>
        </p:txBody>
      </p:sp>
      <p:pic>
        <p:nvPicPr>
          <p:cNvPr id="10" name="Picture 4" descr="H:\287(G)\287(g) HARFORD\HSCO Patch.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135" y="1524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C:\Documents and Settings\KCARMACK\My Documents\My Pictures\ice_badge.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09236" y="5486400"/>
            <a:ext cx="974725" cy="1295400"/>
          </a:xfrm>
          <a:prstGeom prst="rect">
            <a:avLst/>
          </a:prstGeom>
          <a:noFill/>
          <a:ln w="9525">
            <a:noFill/>
            <a:miter lim="800000"/>
            <a:headEnd/>
            <a:tailEnd/>
          </a:ln>
        </p:spPr>
      </p:pic>
    </p:spTree>
    <p:extLst>
      <p:ext uri="{BB962C8B-B14F-4D97-AF65-F5344CB8AC3E}">
        <p14:creationId xmlns:p14="http://schemas.microsoft.com/office/powerpoint/2010/main" val="3603063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1143000" cy="68580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Garamond" pitchFamily="18" charset="0"/>
            </a:endParaRPr>
          </a:p>
        </p:txBody>
      </p:sp>
      <p:sp>
        <p:nvSpPr>
          <p:cNvPr id="6" name="Title 5"/>
          <p:cNvSpPr>
            <a:spLocks noGrp="1"/>
          </p:cNvSpPr>
          <p:nvPr>
            <p:ph type="ctrTitle" sz="quarter"/>
          </p:nvPr>
        </p:nvSpPr>
        <p:spPr>
          <a:xfrm>
            <a:off x="1122405" y="533400"/>
            <a:ext cx="7772400" cy="1447800"/>
          </a:xfrm>
        </p:spPr>
        <p:txBody>
          <a:bodyPr anchor="t"/>
          <a:lstStyle/>
          <a:p>
            <a:r>
              <a:rPr lang="en-US" sz="4400" b="0" dirty="0">
                <a:effectLst/>
                <a:latin typeface="Times New Roman" panose="02020603050405020304" pitchFamily="18" charset="0"/>
                <a:cs typeface="Times New Roman" panose="02020603050405020304" pitchFamily="18" charset="0"/>
              </a:rPr>
              <a:t>Harford County 287(g) Program Implementation Date</a:t>
            </a:r>
            <a:br>
              <a:rPr lang="en-US" sz="4400" b="0" dirty="0">
                <a:effectLst/>
                <a:latin typeface="Times New Roman" panose="02020603050405020304" pitchFamily="18" charset="0"/>
                <a:cs typeface="Times New Roman" panose="02020603050405020304" pitchFamily="18" charset="0"/>
              </a:rPr>
            </a:br>
            <a:endParaRPr lang="en-US" sz="4400" b="0" dirty="0">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1143000" y="2286000"/>
            <a:ext cx="7772400" cy="4524315"/>
          </a:xfrm>
          <a:prstGeom prst="rect">
            <a:avLst/>
          </a:prstGeom>
          <a:noFill/>
        </p:spPr>
        <p:txBody>
          <a:bodyPr wrap="square" rtlCol="0">
            <a:spAutoFit/>
          </a:bodyPr>
          <a:lstStyle/>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Memorandum of Agreement signed on October 26, 2016 and is available at </a:t>
            </a:r>
            <a:r>
              <a:rPr lang="en-US" sz="3200" dirty="0">
                <a:latin typeface="Times New Roman" panose="02020603050405020304" pitchFamily="18" charset="0"/>
                <a:cs typeface="Times New Roman" panose="02020603050405020304" pitchFamily="18" charset="0"/>
                <a:hlinkClick r:id="rId2"/>
              </a:rPr>
              <a:t>www.ICE.gov</a:t>
            </a:r>
            <a:r>
              <a:rPr lang="en-US" sz="3200" dirty="0">
                <a:latin typeface="Times New Roman" panose="02020603050405020304" pitchFamily="18" charset="0"/>
                <a:cs typeface="Times New Roman" panose="02020603050405020304" pitchFamily="18" charset="0"/>
              </a:rPr>
              <a:t>. </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There are 10 Correctional Deputies trained by I.C.E. that have the authority to enforce immigration laws under section 287(g) of the INA. There are 2 additional Correctional Deputies currently in the academy.</a:t>
            </a:r>
          </a:p>
        </p:txBody>
      </p:sp>
      <p:pic>
        <p:nvPicPr>
          <p:cNvPr id="10" name="Picture 4" descr="H:\287(G)\287(g) HARFORD\HSCO Patch.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135" y="1524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C:\Documents and Settings\KCARMACK\My Documents\My Pictures\ice_badge.g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09236" y="5486400"/>
            <a:ext cx="974725" cy="1295400"/>
          </a:xfrm>
          <a:prstGeom prst="rect">
            <a:avLst/>
          </a:prstGeom>
          <a:noFill/>
          <a:ln w="9525">
            <a:noFill/>
            <a:miter lim="800000"/>
            <a:headEnd/>
            <a:tailEnd/>
          </a:ln>
        </p:spPr>
      </p:pic>
    </p:spTree>
    <p:extLst>
      <p:ext uri="{BB962C8B-B14F-4D97-AF65-F5344CB8AC3E}">
        <p14:creationId xmlns:p14="http://schemas.microsoft.com/office/powerpoint/2010/main" val="948774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1143000" cy="68580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Garamond" pitchFamily="18" charset="0"/>
            </a:endParaRPr>
          </a:p>
        </p:txBody>
      </p:sp>
      <p:sp>
        <p:nvSpPr>
          <p:cNvPr id="6" name="Title 5"/>
          <p:cNvSpPr>
            <a:spLocks noGrp="1"/>
          </p:cNvSpPr>
          <p:nvPr>
            <p:ph type="ctrTitle" sz="quarter"/>
          </p:nvPr>
        </p:nvSpPr>
        <p:spPr>
          <a:xfrm>
            <a:off x="1122405" y="533400"/>
            <a:ext cx="7772400" cy="1447800"/>
          </a:xfrm>
        </p:spPr>
        <p:txBody>
          <a:bodyPr anchor="t"/>
          <a:lstStyle/>
          <a:p>
            <a:r>
              <a:rPr lang="en-US" sz="4400" b="0" dirty="0">
                <a:effectLst/>
                <a:latin typeface="Times New Roman" panose="02020603050405020304" pitchFamily="18" charset="0"/>
                <a:cs typeface="Times New Roman" panose="02020603050405020304" pitchFamily="18" charset="0"/>
              </a:rPr>
              <a:t>Harford County 287(g) Program implementation date</a:t>
            </a:r>
            <a:br>
              <a:rPr lang="en-US" sz="4400" b="0" dirty="0">
                <a:effectLst/>
                <a:latin typeface="Times New Roman" panose="02020603050405020304" pitchFamily="18" charset="0"/>
                <a:cs typeface="Times New Roman" panose="02020603050405020304" pitchFamily="18" charset="0"/>
              </a:rPr>
            </a:br>
            <a:endParaRPr lang="en-US" sz="4400" b="0" dirty="0">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1143000" y="2286000"/>
            <a:ext cx="7772400" cy="2554545"/>
          </a:xfrm>
          <a:prstGeom prst="rect">
            <a:avLst/>
          </a:prstGeom>
          <a:noFill/>
        </p:spPr>
        <p:txBody>
          <a:bodyPr wrap="square" rtlCol="0">
            <a:spAutoFit/>
          </a:bodyPr>
          <a:lstStyle/>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The Harford County 287(g) Program became operational on May 24, 2017 after trained officers had graduated the ICE Academy and ICE equipment was installed at the Detention Center.</a:t>
            </a:r>
          </a:p>
        </p:txBody>
      </p:sp>
      <p:pic>
        <p:nvPicPr>
          <p:cNvPr id="10" name="Picture 4" descr="H:\287(G)\287(g) HARFORD\HSCO Patch.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135" y="1524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C:\Documents and Settings\KCARMACK\My Documents\My Pictures\ice_badge.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09236" y="5486400"/>
            <a:ext cx="974725" cy="1295400"/>
          </a:xfrm>
          <a:prstGeom prst="rect">
            <a:avLst/>
          </a:prstGeom>
          <a:noFill/>
          <a:ln w="9525">
            <a:noFill/>
            <a:miter lim="800000"/>
            <a:headEnd/>
            <a:tailEnd/>
          </a:ln>
        </p:spPr>
      </p:pic>
    </p:spTree>
    <p:extLst>
      <p:ext uri="{BB962C8B-B14F-4D97-AF65-F5344CB8AC3E}">
        <p14:creationId xmlns:p14="http://schemas.microsoft.com/office/powerpoint/2010/main" val="206887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1143000" cy="68580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Garamond" pitchFamily="18" charset="0"/>
            </a:endParaRPr>
          </a:p>
        </p:txBody>
      </p:sp>
      <p:sp>
        <p:nvSpPr>
          <p:cNvPr id="6" name="Title 5"/>
          <p:cNvSpPr>
            <a:spLocks noGrp="1"/>
          </p:cNvSpPr>
          <p:nvPr>
            <p:ph type="ctrTitle" sz="quarter"/>
          </p:nvPr>
        </p:nvSpPr>
        <p:spPr>
          <a:xfrm>
            <a:off x="1122405" y="533400"/>
            <a:ext cx="7772400" cy="1447800"/>
          </a:xfrm>
        </p:spPr>
        <p:txBody>
          <a:bodyPr anchor="t"/>
          <a:lstStyle/>
          <a:p>
            <a:r>
              <a:rPr lang="en-US" sz="4400" b="0" dirty="0">
                <a:effectLst/>
                <a:latin typeface="Times New Roman" panose="02020603050405020304" pitchFamily="18" charset="0"/>
                <a:cs typeface="Times New Roman" panose="02020603050405020304" pitchFamily="18" charset="0"/>
              </a:rPr>
              <a:t>Harford County 287(g) Program Oversight</a:t>
            </a:r>
            <a:br>
              <a:rPr lang="en-US" sz="4400" b="0" dirty="0">
                <a:effectLst/>
                <a:latin typeface="Times New Roman" panose="02020603050405020304" pitchFamily="18" charset="0"/>
                <a:cs typeface="Times New Roman" panose="02020603050405020304" pitchFamily="18" charset="0"/>
              </a:rPr>
            </a:br>
            <a:endParaRPr lang="en-US" sz="4400" b="0" dirty="0">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1143000" y="2286000"/>
            <a:ext cx="7772400" cy="3539430"/>
          </a:xfrm>
          <a:prstGeom prst="rect">
            <a:avLst/>
          </a:prstGeom>
          <a:noFill/>
        </p:spPr>
        <p:txBody>
          <a:bodyPr wrap="square" rtlCol="0">
            <a:spAutoFit/>
          </a:bodyPr>
          <a:lstStyle/>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The program has a full time I.C.E. Program Manager and an I.C.E. Supervisor to support the program.</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The I.C.E. Office of Professional Responsibility has just completed its first inspection of the Harford County 287(g) Program on June 7, 2018 (results pending).</a:t>
            </a:r>
          </a:p>
        </p:txBody>
      </p:sp>
      <p:pic>
        <p:nvPicPr>
          <p:cNvPr id="10" name="Picture 4" descr="H:\287(G)\287(g) HARFORD\HSCO Patch.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135" y="1524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C:\Documents and Settings\KCARMACK\My Documents\My Pictures\ice_badge.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09236" y="5486400"/>
            <a:ext cx="974725" cy="1295400"/>
          </a:xfrm>
          <a:prstGeom prst="rect">
            <a:avLst/>
          </a:prstGeom>
          <a:noFill/>
          <a:ln w="9525">
            <a:noFill/>
            <a:miter lim="800000"/>
            <a:headEnd/>
            <a:tailEnd/>
          </a:ln>
        </p:spPr>
      </p:pic>
    </p:spTree>
    <p:extLst>
      <p:ext uri="{BB962C8B-B14F-4D97-AF65-F5344CB8AC3E}">
        <p14:creationId xmlns:p14="http://schemas.microsoft.com/office/powerpoint/2010/main" val="1876864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1143000" cy="68580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Garamond" pitchFamily="18" charset="0"/>
            </a:endParaRPr>
          </a:p>
        </p:txBody>
      </p:sp>
      <p:sp>
        <p:nvSpPr>
          <p:cNvPr id="6" name="Title 5"/>
          <p:cNvSpPr>
            <a:spLocks noGrp="1"/>
          </p:cNvSpPr>
          <p:nvPr>
            <p:ph type="ctrTitle" sz="quarter"/>
          </p:nvPr>
        </p:nvSpPr>
        <p:spPr>
          <a:xfrm>
            <a:off x="1122405" y="533400"/>
            <a:ext cx="7772400" cy="1447800"/>
          </a:xfrm>
        </p:spPr>
        <p:txBody>
          <a:bodyPr anchor="t"/>
          <a:lstStyle/>
          <a:p>
            <a:r>
              <a:rPr lang="en-US" sz="4400" b="0" dirty="0">
                <a:effectLst/>
                <a:latin typeface="Times New Roman" panose="02020603050405020304" pitchFamily="18" charset="0"/>
                <a:cs typeface="Times New Roman" panose="02020603050405020304" pitchFamily="18" charset="0"/>
              </a:rPr>
              <a:t>Harford County 287(g) Program Costs To The County</a:t>
            </a:r>
            <a:br>
              <a:rPr lang="en-US" sz="4400" b="0" dirty="0">
                <a:effectLst/>
                <a:latin typeface="Times New Roman" panose="02020603050405020304" pitchFamily="18" charset="0"/>
                <a:cs typeface="Times New Roman" panose="02020603050405020304" pitchFamily="18" charset="0"/>
              </a:rPr>
            </a:br>
            <a:endParaRPr lang="en-US" sz="4400" b="0" dirty="0">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1143000" y="2286000"/>
            <a:ext cx="7772400" cy="4031873"/>
          </a:xfrm>
          <a:prstGeom prst="rect">
            <a:avLst/>
          </a:prstGeom>
          <a:noFill/>
        </p:spPr>
        <p:txBody>
          <a:bodyPr wrap="square" rtlCol="0">
            <a:spAutoFit/>
          </a:bodyPr>
          <a:lstStyle/>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The following was provided by I.C.E. at no cost to Harford County.</a:t>
            </a:r>
          </a:p>
          <a:p>
            <a:pPr marL="1371600" lvl="2" indent="-457200">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Training</a:t>
            </a:r>
          </a:p>
          <a:p>
            <a:pPr marL="1371600" lvl="2" indent="-457200">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Equipment</a:t>
            </a:r>
          </a:p>
          <a:p>
            <a:pPr marL="1371600" lvl="2" indent="-457200">
              <a:buFont typeface="Wingdings" panose="05000000000000000000" pitchFamily="2" charset="2"/>
              <a:buChar char="§"/>
            </a:pPr>
            <a:r>
              <a:rPr lang="en-US" sz="3200" dirty="0">
                <a:latin typeface="Times New Roman" panose="02020603050405020304" pitchFamily="18" charset="0"/>
                <a:cs typeface="Times New Roman" panose="02020603050405020304" pitchFamily="18" charset="0"/>
              </a:rPr>
              <a:t>Oversight</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No full time county staff are dedicated solely to the program.</a:t>
            </a:r>
          </a:p>
          <a:p>
            <a:pPr marL="914400" lvl="1" indent="-457200">
              <a:buFont typeface="Wingdings" panose="05000000000000000000" pitchFamily="2" charset="2"/>
              <a:buChar char="§"/>
            </a:pPr>
            <a:endParaRPr lang="en-US" sz="3200" dirty="0">
              <a:latin typeface="Times New Roman" panose="02020603050405020304" pitchFamily="18" charset="0"/>
              <a:cs typeface="Times New Roman" panose="02020603050405020304" pitchFamily="18" charset="0"/>
            </a:endParaRPr>
          </a:p>
        </p:txBody>
      </p:sp>
      <p:pic>
        <p:nvPicPr>
          <p:cNvPr id="8" name="Picture 4" descr="H:\287(G)\287(g) HARFORD\HSCO Patch.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135" y="1524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Documents and Settings\KCARMACK\My Documents\My Pictures\ice_badge.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09236" y="5486400"/>
            <a:ext cx="974725" cy="1295400"/>
          </a:xfrm>
          <a:prstGeom prst="rect">
            <a:avLst/>
          </a:prstGeom>
          <a:noFill/>
          <a:ln w="9525">
            <a:noFill/>
            <a:miter lim="800000"/>
            <a:headEnd/>
            <a:tailEnd/>
          </a:ln>
        </p:spPr>
      </p:pic>
    </p:spTree>
    <p:extLst>
      <p:ext uri="{BB962C8B-B14F-4D97-AF65-F5344CB8AC3E}">
        <p14:creationId xmlns:p14="http://schemas.microsoft.com/office/powerpoint/2010/main" val="1717023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1143000" cy="68580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Garamond" pitchFamily="18" charset="0"/>
            </a:endParaRPr>
          </a:p>
        </p:txBody>
      </p:sp>
      <p:sp>
        <p:nvSpPr>
          <p:cNvPr id="6" name="Title 5"/>
          <p:cNvSpPr>
            <a:spLocks noGrp="1"/>
          </p:cNvSpPr>
          <p:nvPr>
            <p:ph type="ctrTitle" sz="quarter"/>
          </p:nvPr>
        </p:nvSpPr>
        <p:spPr>
          <a:xfrm>
            <a:off x="1122405" y="533400"/>
            <a:ext cx="7772400" cy="1447800"/>
          </a:xfrm>
        </p:spPr>
        <p:txBody>
          <a:bodyPr anchor="t"/>
          <a:lstStyle/>
          <a:p>
            <a:r>
              <a:rPr lang="en-US" sz="4400" b="0" dirty="0">
                <a:effectLst/>
                <a:latin typeface="Times New Roman" panose="02020603050405020304" pitchFamily="18" charset="0"/>
                <a:cs typeface="Times New Roman" panose="02020603050405020304" pitchFamily="18" charset="0"/>
              </a:rPr>
              <a:t>I.C.E. priorities set forth by E.O. dated January 25, 2017</a:t>
            </a:r>
            <a:br>
              <a:rPr lang="en-US" sz="4400" b="0" dirty="0">
                <a:effectLst/>
                <a:latin typeface="Times New Roman" panose="02020603050405020304" pitchFamily="18" charset="0"/>
                <a:cs typeface="Times New Roman" panose="02020603050405020304" pitchFamily="18" charset="0"/>
              </a:rPr>
            </a:br>
            <a:endParaRPr lang="en-US" sz="4400" b="0" dirty="0">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1143000" y="2286000"/>
            <a:ext cx="7772400" cy="4031873"/>
          </a:xfrm>
          <a:prstGeom prst="rect">
            <a:avLst/>
          </a:prstGeom>
          <a:noFill/>
        </p:spPr>
        <p:txBody>
          <a:bodyPr wrap="square" rtlCol="0">
            <a:spAutoFit/>
          </a:bodyPr>
          <a:lstStyle/>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Convicted or charged of any criminal offense.</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Committed acts which constitute a chargeable criminal offense.</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Engaged in fraud or willful misrepresentation in connection with any official matter before a government agency.</a:t>
            </a:r>
          </a:p>
          <a:p>
            <a:pPr marL="457200" indent="-457200">
              <a:buFont typeface="Arial" panose="020B0604020202020204" pitchFamily="34" charset="0"/>
              <a:buChar char="•"/>
            </a:pPr>
            <a:endParaRPr lang="en-US" sz="3200" dirty="0">
              <a:latin typeface="Times New Roman" panose="02020603050405020304" pitchFamily="18" charset="0"/>
              <a:cs typeface="Times New Roman" panose="02020603050405020304" pitchFamily="18" charset="0"/>
            </a:endParaRPr>
          </a:p>
        </p:txBody>
      </p:sp>
      <p:pic>
        <p:nvPicPr>
          <p:cNvPr id="8" name="Picture 4" descr="H:\287(G)\287(g) HARFORD\HSCO Patch.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135" y="1524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Documents and Settings\KCARMACK\My Documents\My Pictures\ice_badge.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09236" y="5486400"/>
            <a:ext cx="974725" cy="1295400"/>
          </a:xfrm>
          <a:prstGeom prst="rect">
            <a:avLst/>
          </a:prstGeom>
          <a:noFill/>
          <a:ln w="9525">
            <a:noFill/>
            <a:miter lim="800000"/>
            <a:headEnd/>
            <a:tailEnd/>
          </a:ln>
        </p:spPr>
      </p:pic>
    </p:spTree>
    <p:extLst>
      <p:ext uri="{BB962C8B-B14F-4D97-AF65-F5344CB8AC3E}">
        <p14:creationId xmlns:p14="http://schemas.microsoft.com/office/powerpoint/2010/main" val="3895462930"/>
      </p:ext>
    </p:extLst>
  </p:cSld>
  <p:clrMapOvr>
    <a:masterClrMapping/>
  </p:clrMapOvr>
</p:sld>
</file>

<file path=ppt/theme/theme1.xml><?xml version="1.0" encoding="utf-8"?>
<a:theme xmlns:a="http://schemas.openxmlformats.org/drawingml/2006/main" name="Stream design template">
  <a:themeElements>
    <a:clrScheme name="Office Them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Office Theme">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Office Them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Office Theme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Office Theme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Office Theme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Office Theme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Office Theme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Office Theme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Office Theme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401</TotalTime>
  <Words>883</Words>
  <Application>Microsoft Office PowerPoint</Application>
  <PresentationFormat>On-screen Show (4:3)</PresentationFormat>
  <Paragraphs>76</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Garamond</vt:lpstr>
      <vt:lpstr>Times New Roman</vt:lpstr>
      <vt:lpstr>Wingdings</vt:lpstr>
      <vt:lpstr>Stream design template</vt:lpstr>
      <vt:lpstr>Harford County Sheriff’s Office 287(g) Program</vt:lpstr>
      <vt:lpstr>287(g) Steering Committee Mission Statement </vt:lpstr>
      <vt:lpstr>287(g) Steering Committee Vision Statement </vt:lpstr>
      <vt:lpstr>287(g) Program </vt:lpstr>
      <vt:lpstr>Harford County 287(g) Program Implementation Date </vt:lpstr>
      <vt:lpstr>Harford County 287(g) Program implementation date </vt:lpstr>
      <vt:lpstr>Harford County 287(g) Program Oversight </vt:lpstr>
      <vt:lpstr>Harford County 287(g) Program Costs To The County </vt:lpstr>
      <vt:lpstr>I.C.E. priorities set forth by E.O. dated January 25, 2017 </vt:lpstr>
      <vt:lpstr>I.C.E. priorities set forth by E.O. dated January 25, 2017 cont. </vt:lpstr>
      <vt:lpstr>PowerPoint Presentation</vt:lpstr>
      <vt:lpstr>Who Is Investigated About Their Immigration Status? </vt:lpstr>
      <vt:lpstr>May 24, 2017-May 24, 2018  Statistics</vt:lpstr>
      <vt:lpstr>Country Statistics for Enforcement Actions</vt:lpstr>
      <vt:lpstr>287(g) Complaint Process</vt:lpstr>
      <vt:lpstr>Complaint Process cont.</vt:lpstr>
      <vt:lpstr>PowerPoint Presentation</vt:lpstr>
    </vt:vector>
  </TitlesOfParts>
  <Company>DHS/ICE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Immigration and Customs Enforcement 287(g) Program</dc:title>
  <dc:creator>McCabe, Thomas V</dc:creator>
  <cp:lastModifiedBy>McCabe, Thomas V</cp:lastModifiedBy>
  <cp:revision>38</cp:revision>
  <cp:lastPrinted>1601-01-01T00:00:00Z</cp:lastPrinted>
  <dcterms:created xsi:type="dcterms:W3CDTF">2017-04-28T14:56:16Z</dcterms:created>
  <dcterms:modified xsi:type="dcterms:W3CDTF">2018-06-27T13:04:59Z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TC102037941033</vt:lpwstr>
  </property>
</Properties>
</file>